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64" r:id="rId3"/>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60"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68238" autoAdjust="0"/>
  </p:normalViewPr>
  <p:slideViewPr>
    <p:cSldViewPr snapToGrid="0">
      <p:cViewPr varScale="1">
        <p:scale>
          <a:sx n="46" d="100"/>
          <a:sy n="46" d="100"/>
        </p:scale>
        <p:origin x="-166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156990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a:t>
            </a:r>
            <a:r>
              <a:rPr lang="en-US" b="1" baseline="0" dirty="0" smtClean="0"/>
              <a:t>text box </a:t>
            </a:r>
            <a:r>
              <a:rPr lang="en-US" baseline="0" dirty="0" smtClean="0"/>
              <a:t>is a movable, resizable container for text or graphics. It is often helpful to differentiate portions of text from other text on the page. A text box is a floating object—a graphic that can be moved independently of the surrounding text characters. A text box can be placed anywhere on a page. A shape style can also be added to a text box.</a:t>
            </a:r>
          </a:p>
        </p:txBody>
      </p:sp>
      <p:sp>
        <p:nvSpPr>
          <p:cNvPr id="4" name="Slide Number Placeholder 3"/>
          <p:cNvSpPr>
            <a:spLocks noGrp="1"/>
          </p:cNvSpPr>
          <p:nvPr>
            <p:ph type="sldNum" sz="quarter" idx="10"/>
          </p:nvPr>
        </p:nvSpPr>
        <p:spPr/>
        <p:txBody>
          <a:bodyPr/>
          <a:lstStyle/>
          <a:p>
            <a:fld id="{0312F359-9659-4ED5-8CE3-3DB633C8F3BE}" type="slidenum">
              <a:rPr lang="en-US" smtClean="0"/>
              <a:t>11</a:t>
            </a:fld>
            <a:endParaRPr lang="en-US" dirty="0"/>
          </a:p>
        </p:txBody>
      </p:sp>
    </p:spTree>
    <p:extLst>
      <p:ext uri="{BB962C8B-B14F-4D97-AF65-F5344CB8AC3E}">
        <p14:creationId xmlns:p14="http://schemas.microsoft.com/office/powerpoint/2010/main" val="328340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in headers and footers can identify a document when it is printed</a:t>
            </a:r>
            <a:r>
              <a:rPr lang="en-US" baseline="0" dirty="0" smtClean="0"/>
              <a:t> or displayed on the screen. A header is information that prints at the top of every page; a footer is information that prints at the bottom of every page. The document file name, for example, can be inserted into a footer by clicking the Design tab, clicking Document Info from the Insert group, and then clicking File Name.</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12</a:t>
            </a:fld>
            <a:endParaRPr lang="en-US" dirty="0"/>
          </a:p>
        </p:txBody>
      </p:sp>
    </p:spTree>
    <p:extLst>
      <p:ext uri="{BB962C8B-B14F-4D97-AF65-F5344CB8AC3E}">
        <p14:creationId xmlns:p14="http://schemas.microsoft.com/office/powerpoint/2010/main" val="166584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Tags</a:t>
            </a:r>
            <a:r>
              <a:rPr lang="en-US" baseline="0" dirty="0" smtClean="0"/>
              <a:t> are a document property that help identify a file and can be added in Backstage view in the list of properties. </a:t>
            </a:r>
          </a:p>
          <a:p>
            <a:endParaRPr lang="en-US" baseline="0" dirty="0" smtClean="0"/>
          </a:p>
          <a:p>
            <a:r>
              <a:rPr lang="en-US" baseline="0" dirty="0" smtClean="0"/>
              <a:t>The Print Preview option in Word allows you to view a document prior to printing it. Print Preview displays your document exactly as it will print; the formatting marks do not display. You can move between pages with the arrows below the page display. Click the Print button when you are ready to print the document.</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13</a:t>
            </a:fld>
            <a:endParaRPr lang="en-US" dirty="0"/>
          </a:p>
        </p:txBody>
      </p:sp>
    </p:spTree>
    <p:extLst>
      <p:ext uri="{BB962C8B-B14F-4D97-AF65-F5344CB8AC3E}">
        <p14:creationId xmlns:p14="http://schemas.microsoft.com/office/powerpoint/2010/main" val="268321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Margins</a:t>
            </a:r>
            <a:r>
              <a:rPr lang="en-US" dirty="0" smtClean="0"/>
              <a:t> are the space between the text and the top,</a:t>
            </a:r>
            <a:r>
              <a:rPr lang="en-US" baseline="0" dirty="0" smtClean="0"/>
              <a:t> bottom, left, and right edge of the paper. Paragraph layout includes line spacing, indents, and tabs.</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14</a:t>
            </a:fld>
            <a:endParaRPr lang="en-US" dirty="0"/>
          </a:p>
        </p:txBody>
      </p:sp>
    </p:spTree>
    <p:extLst>
      <p:ext uri="{BB962C8B-B14F-4D97-AF65-F5344CB8AC3E}">
        <p14:creationId xmlns:p14="http://schemas.microsoft.com/office/powerpoint/2010/main" val="784477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Alignment</a:t>
            </a:r>
            <a:r>
              <a:rPr lang="en-US" dirty="0" smtClean="0"/>
              <a:t> is the placement of paragraph text relative to the left and right margins. Most paragraph text uses left alignment—aligned</a:t>
            </a:r>
            <a:r>
              <a:rPr lang="en-US" baseline="0" dirty="0" smtClean="0"/>
              <a:t> at the left margin, leaving the right margin uneven. The three other alignments are:</a:t>
            </a:r>
          </a:p>
          <a:p>
            <a:pPr marL="171450" indent="-171450">
              <a:buFont typeface="Arial" panose="020B0604020202020204" pitchFamily="34" charset="0"/>
              <a:buChar char="•"/>
            </a:pPr>
            <a:r>
              <a:rPr lang="en-US" b="1" baseline="0" dirty="0" smtClean="0"/>
              <a:t>Center alignment</a:t>
            </a:r>
            <a:r>
              <a:rPr lang="en-US" baseline="0" dirty="0" smtClean="0"/>
              <a:t>—centered between the left and right margins</a:t>
            </a:r>
          </a:p>
          <a:p>
            <a:pPr marL="171450" indent="-171450">
              <a:buFont typeface="Arial" panose="020B0604020202020204" pitchFamily="34" charset="0"/>
              <a:buChar char="•"/>
            </a:pPr>
            <a:r>
              <a:rPr lang="en-US" b="1" baseline="0" dirty="0" smtClean="0"/>
              <a:t>Right alignment</a:t>
            </a:r>
            <a:r>
              <a:rPr lang="en-US" baseline="0" dirty="0" smtClean="0"/>
              <a:t>—aligned at the right margin with an uneven left margin</a:t>
            </a:r>
          </a:p>
          <a:p>
            <a:pPr marL="171450" indent="-171450">
              <a:buFont typeface="Arial" panose="020B0604020202020204" pitchFamily="34" charset="0"/>
              <a:buChar char="•"/>
            </a:pPr>
            <a:r>
              <a:rPr lang="en-US" b="1" baseline="0" dirty="0" smtClean="0"/>
              <a:t>Justified alignment</a:t>
            </a:r>
            <a:r>
              <a:rPr lang="en-US" baseline="0" dirty="0" smtClean="0"/>
              <a:t>—text aligned evenly at both the left and right margins</a:t>
            </a:r>
          </a:p>
        </p:txBody>
      </p:sp>
      <p:sp>
        <p:nvSpPr>
          <p:cNvPr id="4" name="Slide Number Placeholder 3"/>
          <p:cNvSpPr>
            <a:spLocks noGrp="1"/>
          </p:cNvSpPr>
          <p:nvPr>
            <p:ph type="sldNum" sz="quarter" idx="10"/>
          </p:nvPr>
        </p:nvSpPr>
        <p:spPr/>
        <p:txBody>
          <a:bodyPr/>
          <a:lstStyle/>
          <a:p>
            <a:fld id="{0312F359-9659-4ED5-8CE3-3DB633C8F3BE}" type="slidenum">
              <a:rPr lang="en-US" smtClean="0"/>
              <a:t>15</a:t>
            </a:fld>
            <a:endParaRPr lang="en-US" dirty="0"/>
          </a:p>
        </p:txBody>
      </p:sp>
    </p:spTree>
    <p:extLst>
      <p:ext uri="{BB962C8B-B14F-4D97-AF65-F5344CB8AC3E}">
        <p14:creationId xmlns:p14="http://schemas.microsoft.com/office/powerpoint/2010/main" val="16054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Line spacing </a:t>
            </a:r>
            <a:r>
              <a:rPr lang="en-US" baseline="0" dirty="0" smtClean="0"/>
              <a:t>is the distance between lines of text in a paragraph. Three of the most common line spacing formats are shown here in the table. The Line and Paragraph Spacing button is on the Home tab.</a:t>
            </a:r>
          </a:p>
        </p:txBody>
      </p:sp>
      <p:sp>
        <p:nvSpPr>
          <p:cNvPr id="4" name="Slide Number Placeholder 3"/>
          <p:cNvSpPr>
            <a:spLocks noGrp="1"/>
          </p:cNvSpPr>
          <p:nvPr>
            <p:ph type="sldNum" sz="quarter" idx="10"/>
          </p:nvPr>
        </p:nvSpPr>
        <p:spPr/>
        <p:txBody>
          <a:bodyPr/>
          <a:lstStyle/>
          <a:p>
            <a:fld id="{0312F359-9659-4ED5-8CE3-3DB633C8F3BE}" type="slidenum">
              <a:rPr lang="en-US" smtClean="0"/>
              <a:t>16</a:t>
            </a:fld>
            <a:endParaRPr lang="en-US" dirty="0"/>
          </a:p>
        </p:txBody>
      </p:sp>
    </p:spTree>
    <p:extLst>
      <p:ext uri="{BB962C8B-B14F-4D97-AF65-F5344CB8AC3E}">
        <p14:creationId xmlns:p14="http://schemas.microsoft.com/office/powerpoint/2010/main" val="197549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common to indent the first line of each paragraph in a document. This can be done in the Paragraph dialog box, accessible from the Dialog Box Launcher in the Paragraph group on the Home tab.</a:t>
            </a:r>
          </a:p>
        </p:txBody>
      </p:sp>
      <p:sp>
        <p:nvSpPr>
          <p:cNvPr id="4" name="Slide Number Placeholder 3"/>
          <p:cNvSpPr>
            <a:spLocks noGrp="1"/>
          </p:cNvSpPr>
          <p:nvPr>
            <p:ph type="sldNum" sz="quarter" idx="10"/>
          </p:nvPr>
        </p:nvSpPr>
        <p:spPr/>
        <p:txBody>
          <a:bodyPr/>
          <a:lstStyle/>
          <a:p>
            <a:fld id="{0312F359-9659-4ED5-8CE3-3DB633C8F3BE}" type="slidenum">
              <a:rPr lang="en-US" smtClean="0"/>
              <a:t>17</a:t>
            </a:fld>
            <a:endParaRPr lang="en-US" dirty="0"/>
          </a:p>
        </p:txBody>
      </p:sp>
    </p:spTree>
    <p:extLst>
      <p:ext uri="{BB962C8B-B14F-4D97-AF65-F5344CB8AC3E}">
        <p14:creationId xmlns:p14="http://schemas.microsoft.com/office/powerpoint/2010/main" val="344724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also differentiate paragraphs by adding space after each paragraph. On either the Home tab or the Layout tab, display the Paragraph dialog box from the Paragraph group, and then under Spacing, click the spin box arrows as necessary.</a:t>
            </a:r>
          </a:p>
        </p:txBody>
      </p:sp>
      <p:sp>
        <p:nvSpPr>
          <p:cNvPr id="4" name="Slide Number Placeholder 3"/>
          <p:cNvSpPr>
            <a:spLocks noGrp="1"/>
          </p:cNvSpPr>
          <p:nvPr>
            <p:ph type="sldNum" sz="quarter" idx="10"/>
          </p:nvPr>
        </p:nvSpPr>
        <p:spPr/>
        <p:txBody>
          <a:bodyPr/>
          <a:lstStyle/>
          <a:p>
            <a:fld id="{0312F359-9659-4ED5-8CE3-3DB633C8F3BE}" type="slidenum">
              <a:rPr lang="en-US" smtClean="0"/>
              <a:t>18</a:t>
            </a:fld>
            <a:endParaRPr lang="en-US" dirty="0"/>
          </a:p>
        </p:txBody>
      </p:sp>
    </p:spTree>
    <p:extLst>
      <p:ext uri="{BB962C8B-B14F-4D97-AF65-F5344CB8AC3E}">
        <p14:creationId xmlns:p14="http://schemas.microsoft.com/office/powerpoint/2010/main" val="176768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display a list of information, a bulleted list or a numbered list is helpful. A </a:t>
            </a:r>
            <a:r>
              <a:rPr lang="en-US" b="1" baseline="0" dirty="0" smtClean="0"/>
              <a:t>bulleted list</a:t>
            </a:r>
            <a:r>
              <a:rPr lang="en-US" b="0" baseline="0" dirty="0" smtClean="0"/>
              <a:t> </a:t>
            </a:r>
            <a:r>
              <a:rPr lang="en-US" baseline="0" dirty="0" smtClean="0"/>
              <a:t>uses bullets—text symbols such as small circles or check marks—to introduce each item in the list. If items can be listed in any order, a bulleted list should be used.</a:t>
            </a:r>
          </a:p>
        </p:txBody>
      </p:sp>
      <p:sp>
        <p:nvSpPr>
          <p:cNvPr id="4" name="Slide Number Placeholder 3"/>
          <p:cNvSpPr>
            <a:spLocks noGrp="1"/>
          </p:cNvSpPr>
          <p:nvPr>
            <p:ph type="sldNum" sz="quarter" idx="10"/>
          </p:nvPr>
        </p:nvSpPr>
        <p:spPr/>
        <p:txBody>
          <a:bodyPr/>
          <a:lstStyle/>
          <a:p>
            <a:fld id="{0312F359-9659-4ED5-8CE3-3DB633C8F3BE}" type="slidenum">
              <a:rPr lang="en-US" smtClean="0"/>
              <a:t>19</a:t>
            </a:fld>
            <a:endParaRPr lang="en-US" dirty="0"/>
          </a:p>
        </p:txBody>
      </p:sp>
    </p:spTree>
    <p:extLst>
      <p:ext uri="{BB962C8B-B14F-4D97-AF65-F5344CB8AC3E}">
        <p14:creationId xmlns:p14="http://schemas.microsoft.com/office/powerpoint/2010/main" val="1646003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numbered list </a:t>
            </a:r>
            <a:r>
              <a:rPr lang="en-US" baseline="0" dirty="0" smtClean="0"/>
              <a:t>uses consecutive numbers of letters to introduce each item in the list. Use a numbered list for items that have definite steps, a sequence of actions, or are in chronological order. The </a:t>
            </a:r>
            <a:r>
              <a:rPr lang="en-US" b="1" baseline="0" dirty="0" smtClean="0"/>
              <a:t>First Line Indent </a:t>
            </a:r>
            <a:r>
              <a:rPr lang="en-US" baseline="0" dirty="0" smtClean="0"/>
              <a:t>marker on the ruler indicates the indent location in the document.</a:t>
            </a:r>
          </a:p>
        </p:txBody>
      </p:sp>
      <p:sp>
        <p:nvSpPr>
          <p:cNvPr id="4" name="Slide Number Placeholder 3"/>
          <p:cNvSpPr>
            <a:spLocks noGrp="1"/>
          </p:cNvSpPr>
          <p:nvPr>
            <p:ph type="sldNum" sz="quarter" idx="10"/>
          </p:nvPr>
        </p:nvSpPr>
        <p:spPr/>
        <p:txBody>
          <a:bodyPr/>
          <a:lstStyle/>
          <a:p>
            <a:fld id="{0312F359-9659-4ED5-8CE3-3DB633C8F3BE}" type="slidenum">
              <a:rPr lang="en-US" smtClean="0"/>
              <a:t>20</a:t>
            </a:fld>
            <a:endParaRPr lang="en-US" dirty="0"/>
          </a:p>
        </p:txBody>
      </p:sp>
    </p:spTree>
    <p:extLst>
      <p:ext uri="{BB962C8B-B14F-4D97-AF65-F5344CB8AC3E}">
        <p14:creationId xmlns:p14="http://schemas.microsoft.com/office/powerpoint/2010/main" val="273065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 you will begin your study of Microsoft Word, one of the most popular computer programs and one that almost everyone has a reason to use. You will use many of the Word 2016 tools,</a:t>
            </a:r>
            <a:r>
              <a:rPr lang="en-US" baseline="0" dirty="0" smtClean="0"/>
              <a:t> such as applying attractive styles to your documents. </a:t>
            </a:r>
            <a:endParaRPr lang="en-US" dirty="0" smtClean="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98519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also customize the bullets that display in your document. When bullet text is selected, the Bullets button arrow displays on the mini toolbar.  Choose a new bullet from the Bullet Library.</a:t>
            </a:r>
          </a:p>
          <a:p>
            <a:endParaRPr lang="en-US" baseline="0" dirty="0" smtClean="0"/>
          </a:p>
          <a:p>
            <a:r>
              <a:rPr lang="en-US" baseline="0" dirty="0" smtClean="0"/>
              <a:t>When a list is complete, press the Backspace key, click the Numbering or Bullets button, or press Enter two times to turn numbering or bullets off. The Bullets and the Numbering buttons are </a:t>
            </a:r>
            <a:r>
              <a:rPr lang="en-US" b="1" baseline="0" dirty="0" smtClean="0"/>
              <a:t>toggle buttons</a:t>
            </a:r>
            <a:r>
              <a:rPr lang="en-US" baseline="0" dirty="0" smtClean="0"/>
              <a:t>—clicking the button one time turns the feature on, and clicking the button again turns the feature off. </a:t>
            </a:r>
          </a:p>
        </p:txBody>
      </p:sp>
      <p:sp>
        <p:nvSpPr>
          <p:cNvPr id="4" name="Slide Number Placeholder 3"/>
          <p:cNvSpPr>
            <a:spLocks noGrp="1"/>
          </p:cNvSpPr>
          <p:nvPr>
            <p:ph type="sldNum" sz="quarter" idx="10"/>
          </p:nvPr>
        </p:nvSpPr>
        <p:spPr/>
        <p:txBody>
          <a:bodyPr/>
          <a:lstStyle/>
          <a:p>
            <a:fld id="{0312F359-9659-4ED5-8CE3-3DB633C8F3BE}" type="slidenum">
              <a:rPr lang="en-US" smtClean="0"/>
              <a:t>21</a:t>
            </a:fld>
            <a:endParaRPr lang="en-US" dirty="0"/>
          </a:p>
        </p:txBody>
      </p:sp>
    </p:spTree>
    <p:extLst>
      <p:ext uri="{BB962C8B-B14F-4D97-AF65-F5344CB8AC3E}">
        <p14:creationId xmlns:p14="http://schemas.microsoft.com/office/powerpoint/2010/main" val="3006701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Tab stops </a:t>
            </a:r>
            <a:r>
              <a:rPr lang="en-US" baseline="0" dirty="0" smtClean="0"/>
              <a:t>mark specific locations on a line of text. Tab stops are used to indent and align text in a document. Use the Tab key to move to tab stops in the document.</a:t>
            </a:r>
          </a:p>
        </p:txBody>
      </p:sp>
      <p:sp>
        <p:nvSpPr>
          <p:cNvPr id="4" name="Slide Number Placeholder 3"/>
          <p:cNvSpPr>
            <a:spLocks noGrp="1"/>
          </p:cNvSpPr>
          <p:nvPr>
            <p:ph type="sldNum" sz="quarter" idx="10"/>
          </p:nvPr>
        </p:nvSpPr>
        <p:spPr/>
        <p:txBody>
          <a:bodyPr/>
          <a:lstStyle/>
          <a:p>
            <a:fld id="{0312F359-9659-4ED5-8CE3-3DB633C8F3BE}" type="slidenum">
              <a:rPr lang="en-US" smtClean="0"/>
              <a:t>22</a:t>
            </a:fld>
            <a:endParaRPr lang="en-US" dirty="0"/>
          </a:p>
        </p:txBody>
      </p:sp>
    </p:spTree>
    <p:extLst>
      <p:ext uri="{BB962C8B-B14F-4D97-AF65-F5344CB8AC3E}">
        <p14:creationId xmlns:p14="http://schemas.microsoft.com/office/powerpoint/2010/main" val="192070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seven types of tab alignment options shown here in the table. Each has its specific purpose to enhance your document.</a:t>
            </a:r>
          </a:p>
        </p:txBody>
      </p:sp>
      <p:sp>
        <p:nvSpPr>
          <p:cNvPr id="4" name="Slide Number Placeholder 3"/>
          <p:cNvSpPr>
            <a:spLocks noGrp="1"/>
          </p:cNvSpPr>
          <p:nvPr>
            <p:ph type="sldNum" sz="quarter" idx="10"/>
          </p:nvPr>
        </p:nvSpPr>
        <p:spPr/>
        <p:txBody>
          <a:bodyPr/>
          <a:lstStyle/>
          <a:p>
            <a:fld id="{0312F359-9659-4ED5-8CE3-3DB633C8F3BE}" type="slidenum">
              <a:rPr lang="en-US" smtClean="0"/>
              <a:t>23</a:t>
            </a:fld>
            <a:endParaRPr lang="en-US" dirty="0"/>
          </a:p>
        </p:txBody>
      </p:sp>
    </p:spTree>
    <p:extLst>
      <p:ext uri="{BB962C8B-B14F-4D97-AF65-F5344CB8AC3E}">
        <p14:creationId xmlns:p14="http://schemas.microsoft.com/office/powerpoint/2010/main" val="1651058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Tab dialog box allows you to easily change tab stop locations in a document. The Tab dialog box also allows you to create a </a:t>
            </a:r>
            <a:r>
              <a:rPr lang="en-US" b="1" baseline="0" dirty="0" smtClean="0"/>
              <a:t>dot leader</a:t>
            </a:r>
            <a:r>
              <a:rPr lang="en-US" baseline="0" dirty="0" smtClean="0"/>
              <a:t>—a series of dots that display between columns of a list—in a document. A </a:t>
            </a:r>
            <a:r>
              <a:rPr lang="en-US" b="1" baseline="0" dirty="0" smtClean="0"/>
              <a:t>leader character</a:t>
            </a:r>
            <a:r>
              <a:rPr lang="en-US" baseline="0" dirty="0" smtClean="0"/>
              <a:t> creates a solid, dotted, or dashed line that fills the space to the left of a tab character and draws the reader’s eyes across the page from one item to the next.</a:t>
            </a:r>
          </a:p>
        </p:txBody>
      </p:sp>
      <p:sp>
        <p:nvSpPr>
          <p:cNvPr id="4" name="Slide Number Placeholder 3"/>
          <p:cNvSpPr>
            <a:spLocks noGrp="1"/>
          </p:cNvSpPr>
          <p:nvPr>
            <p:ph type="sldNum" sz="quarter" idx="10"/>
          </p:nvPr>
        </p:nvSpPr>
        <p:spPr/>
        <p:txBody>
          <a:bodyPr/>
          <a:lstStyle/>
          <a:p>
            <a:fld id="{0312F359-9659-4ED5-8CE3-3DB633C8F3BE}" type="slidenum">
              <a:rPr lang="en-US" smtClean="0"/>
              <a:t>24</a:t>
            </a:fld>
            <a:endParaRPr lang="en-US" dirty="0"/>
          </a:p>
        </p:txBody>
      </p:sp>
    </p:spTree>
    <p:extLst>
      <p:ext uri="{BB962C8B-B14F-4D97-AF65-F5344CB8AC3E}">
        <p14:creationId xmlns:p14="http://schemas.microsoft.com/office/powerpoint/2010/main" val="81792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document shows dot leaders in a tabbed list.</a:t>
            </a:r>
          </a:p>
        </p:txBody>
      </p:sp>
      <p:sp>
        <p:nvSpPr>
          <p:cNvPr id="4" name="Slide Number Placeholder 3"/>
          <p:cNvSpPr>
            <a:spLocks noGrp="1"/>
          </p:cNvSpPr>
          <p:nvPr>
            <p:ph type="sldNum" sz="quarter" idx="10"/>
          </p:nvPr>
        </p:nvSpPr>
        <p:spPr/>
        <p:txBody>
          <a:bodyPr/>
          <a:lstStyle/>
          <a:p>
            <a:fld id="{0312F359-9659-4ED5-8CE3-3DB633C8F3BE}" type="slidenum">
              <a:rPr lang="en-US" smtClean="0"/>
              <a:t>25</a:t>
            </a:fld>
            <a:endParaRPr lang="en-US" dirty="0"/>
          </a:p>
        </p:txBody>
      </p:sp>
    </p:spTree>
    <p:extLst>
      <p:ext uri="{BB962C8B-B14F-4D97-AF65-F5344CB8AC3E}">
        <p14:creationId xmlns:p14="http://schemas.microsoft.com/office/powerpoint/2010/main" val="305037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SmartArt</a:t>
            </a:r>
            <a:r>
              <a:rPr lang="en-US" baseline="0" dirty="0" smtClean="0"/>
              <a:t> graphics are designer-quality visual representations of information. Word 2016 provides many different layout options that should suit every purpose.</a:t>
            </a:r>
          </a:p>
        </p:txBody>
      </p:sp>
      <p:sp>
        <p:nvSpPr>
          <p:cNvPr id="4" name="Slide Number Placeholder 3"/>
          <p:cNvSpPr>
            <a:spLocks noGrp="1"/>
          </p:cNvSpPr>
          <p:nvPr>
            <p:ph type="sldNum" sz="quarter" idx="10"/>
          </p:nvPr>
        </p:nvSpPr>
        <p:spPr/>
        <p:txBody>
          <a:bodyPr/>
          <a:lstStyle/>
          <a:p>
            <a:fld id="{0312F359-9659-4ED5-8CE3-3DB633C8F3BE}" type="slidenum">
              <a:rPr lang="en-US" smtClean="0"/>
              <a:t>26</a:t>
            </a:fld>
            <a:endParaRPr lang="en-US" dirty="0"/>
          </a:p>
        </p:txBody>
      </p:sp>
    </p:spTree>
    <p:extLst>
      <p:ext uri="{BB962C8B-B14F-4D97-AF65-F5344CB8AC3E}">
        <p14:creationId xmlns:p14="http://schemas.microsoft.com/office/powerpoint/2010/main" val="4292351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SmartArt Tools Design tab offers options to change the colors of a SmartArt graphic as well as the style. This SmartArt graphic has had </a:t>
            </a:r>
            <a:r>
              <a:rPr lang="en-US" i="1" baseline="0" dirty="0" smtClean="0"/>
              <a:t>Colorful Range – Accent Colors 4 to 5 </a:t>
            </a:r>
            <a:r>
              <a:rPr lang="en-US" baseline="0" dirty="0" smtClean="0"/>
              <a:t>and </a:t>
            </a:r>
            <a:r>
              <a:rPr lang="en-US" i="1" baseline="0" dirty="0" smtClean="0"/>
              <a:t>Inset</a:t>
            </a:r>
            <a:r>
              <a:rPr lang="en-US" baseline="0" dirty="0" smtClean="0"/>
              <a:t> style applied.</a:t>
            </a:r>
          </a:p>
        </p:txBody>
      </p:sp>
      <p:sp>
        <p:nvSpPr>
          <p:cNvPr id="4" name="Slide Number Placeholder 3"/>
          <p:cNvSpPr>
            <a:spLocks noGrp="1"/>
          </p:cNvSpPr>
          <p:nvPr>
            <p:ph type="sldNum" sz="quarter" idx="10"/>
          </p:nvPr>
        </p:nvSpPr>
        <p:spPr/>
        <p:txBody>
          <a:bodyPr/>
          <a:lstStyle/>
          <a:p>
            <a:fld id="{0312F359-9659-4ED5-8CE3-3DB633C8F3BE}" type="slidenum">
              <a:rPr lang="en-US" smtClean="0"/>
              <a:t>27</a:t>
            </a:fld>
            <a:endParaRPr lang="en-US" dirty="0"/>
          </a:p>
        </p:txBody>
      </p:sp>
    </p:spTree>
    <p:extLst>
      <p:ext uri="{BB962C8B-B14F-4D97-AF65-F5344CB8AC3E}">
        <p14:creationId xmlns:p14="http://schemas.microsoft.com/office/powerpoint/2010/main" val="932862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search the web for an online video, search YouTube, or enter an embed code to insert a link to a video from a website. An </a:t>
            </a:r>
            <a:r>
              <a:rPr lang="en-US" b="1" baseline="0" dirty="0" smtClean="0"/>
              <a:t>embed code </a:t>
            </a:r>
            <a:r>
              <a:rPr lang="en-US" baseline="0" dirty="0" smtClean="0"/>
              <a:t>is a code that creates a link to a video, picture, or other type of rich media content. </a:t>
            </a:r>
            <a:r>
              <a:rPr lang="en-US" b="1" baseline="0" dirty="0" smtClean="0"/>
              <a:t>Rich media</a:t>
            </a:r>
            <a:r>
              <a:rPr lang="en-US" baseline="0" dirty="0" smtClean="0"/>
              <a:t>, also called </a:t>
            </a:r>
            <a:r>
              <a:rPr lang="en-US" b="1" baseline="0" dirty="0" smtClean="0"/>
              <a:t>interactive media</a:t>
            </a:r>
            <a:r>
              <a:rPr lang="en-US" baseline="0" dirty="0" smtClean="0"/>
              <a:t>, refers to computer interaction that responds to your actions; for example, by presenting text, graphics, animation, video, audio, or games.</a:t>
            </a:r>
          </a:p>
        </p:txBody>
      </p:sp>
      <p:sp>
        <p:nvSpPr>
          <p:cNvPr id="4" name="Slide Number Placeholder 3"/>
          <p:cNvSpPr>
            <a:spLocks noGrp="1"/>
          </p:cNvSpPr>
          <p:nvPr>
            <p:ph type="sldNum" sz="quarter" idx="10"/>
          </p:nvPr>
        </p:nvSpPr>
        <p:spPr/>
        <p:txBody>
          <a:bodyPr/>
          <a:lstStyle/>
          <a:p>
            <a:fld id="{0312F359-9659-4ED5-8CE3-3DB633C8F3BE}" type="slidenum">
              <a:rPr lang="en-US" smtClean="0"/>
              <a:t>28</a:t>
            </a:fld>
            <a:endParaRPr lang="en-US" dirty="0"/>
          </a:p>
        </p:txBody>
      </p:sp>
    </p:spTree>
    <p:extLst>
      <p:ext uri="{BB962C8B-B14F-4D97-AF65-F5344CB8AC3E}">
        <p14:creationId xmlns:p14="http://schemas.microsoft.com/office/powerpoint/2010/main" val="247318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Word</a:t>
            </a:r>
            <a:r>
              <a:rPr lang="en-US" baseline="0" dirty="0" smtClean="0"/>
              <a:t> 2016’s default settings include:</a:t>
            </a:r>
          </a:p>
          <a:p>
            <a:pPr marL="171450" indent="-171450">
              <a:buFont typeface="Arial" panose="020B0604020202020204" pitchFamily="34" charset="0"/>
              <a:buChar char="•"/>
            </a:pPr>
            <a:r>
              <a:rPr lang="en-US" baseline="0" dirty="0" smtClean="0"/>
              <a:t>Calibri, 11 point font</a:t>
            </a:r>
          </a:p>
          <a:p>
            <a:pPr marL="171450" indent="-171450">
              <a:buFont typeface="Arial" panose="020B0604020202020204" pitchFamily="34" charset="0"/>
              <a:buChar char="•"/>
            </a:pPr>
            <a:r>
              <a:rPr lang="en-US" baseline="0" dirty="0" smtClean="0"/>
              <a:t>Left, right, top, and bottom margins of 1”</a:t>
            </a:r>
          </a:p>
          <a:p>
            <a:pPr marL="171450" indent="-171450">
              <a:buFont typeface="Arial" panose="020B0604020202020204" pitchFamily="34" charset="0"/>
              <a:buChar char="•"/>
            </a:pPr>
            <a:r>
              <a:rPr lang="en-US" baseline="0" dirty="0" smtClean="0"/>
              <a:t>Line spacing of 1.08</a:t>
            </a:r>
          </a:p>
          <a:p>
            <a:pPr marL="171450" indent="-171450">
              <a:buFont typeface="Arial" panose="020B0604020202020204" pitchFamily="34" charset="0"/>
              <a:buChar char="•"/>
            </a:pPr>
            <a:r>
              <a:rPr lang="en-US" baseline="0" dirty="0" smtClean="0"/>
              <a:t>Spacing after a paragraph is 8 points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When the Show/Hide button is active, formatting marks display as shown above.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4</a:t>
            </a:fld>
            <a:endParaRPr lang="en-US" dirty="0"/>
          </a:p>
        </p:txBody>
      </p:sp>
    </p:spTree>
    <p:extLst>
      <p:ext uri="{BB962C8B-B14F-4D97-AF65-F5344CB8AC3E}">
        <p14:creationId xmlns:p14="http://schemas.microsoft.com/office/powerpoint/2010/main" val="397296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insert text from a file, use the Text from File option from the Object button arrow</a:t>
            </a:r>
            <a:r>
              <a:rPr lang="en-US" baseline="0" dirty="0" smtClean="0"/>
              <a:t> as shown here.</a:t>
            </a:r>
            <a:endParaRPr lang="en-US" dirty="0" smtClean="0"/>
          </a:p>
          <a:p>
            <a:endParaRPr lang="en-US" dirty="0" smtClean="0"/>
          </a:p>
          <a:p>
            <a:r>
              <a:rPr lang="en-US" dirty="0" smtClean="0"/>
              <a:t>A</a:t>
            </a:r>
            <a:r>
              <a:rPr lang="en-US" baseline="0" dirty="0" smtClean="0"/>
              <a:t> </a:t>
            </a:r>
            <a:r>
              <a:rPr lang="en-US" b="1" baseline="0" dirty="0" smtClean="0"/>
              <a:t>t</a:t>
            </a:r>
            <a:r>
              <a:rPr lang="en-US" b="1" dirty="0" smtClean="0"/>
              <a:t>emplate</a:t>
            </a:r>
            <a:r>
              <a:rPr lang="en-US" dirty="0" smtClean="0"/>
              <a:t> is a preformatted document that you can use as a starting point and then change to suit your needs.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5</a:t>
            </a:fld>
            <a:endParaRPr lang="en-US" dirty="0"/>
          </a:p>
        </p:txBody>
      </p:sp>
    </p:spTree>
    <p:extLst>
      <p:ext uri="{BB962C8B-B14F-4D97-AF65-F5344CB8AC3E}">
        <p14:creationId xmlns:p14="http://schemas.microsoft.com/office/powerpoint/2010/main" val="308547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Graphics</a:t>
            </a:r>
            <a:r>
              <a:rPr lang="en-US" dirty="0" smtClean="0"/>
              <a:t>—pictures,</a:t>
            </a:r>
            <a:r>
              <a:rPr lang="en-US" baseline="0" dirty="0" smtClean="0"/>
              <a:t> online pictures, charts, and </a:t>
            </a:r>
            <a:r>
              <a:rPr lang="en-US" b="1" baseline="0" dirty="0" smtClean="0"/>
              <a:t>drawing objects </a:t>
            </a:r>
            <a:r>
              <a:rPr lang="en-US" baseline="0" dirty="0" smtClean="0"/>
              <a:t>(shapes, diagrams, lines, etc.)—add visual interest to a document. </a:t>
            </a:r>
            <a:r>
              <a:rPr lang="en-US" dirty="0" smtClean="0"/>
              <a:t>Word also offers numerous </a:t>
            </a:r>
            <a:r>
              <a:rPr lang="en-US" b="1" dirty="0" smtClean="0"/>
              <a:t>text effects</a:t>
            </a:r>
            <a:r>
              <a:rPr lang="en-US" dirty="0" smtClean="0"/>
              <a:t>—decorative formats such as shadowed</a:t>
            </a:r>
            <a:r>
              <a:rPr lang="en-US" baseline="0" dirty="0" smtClean="0"/>
              <a:t> or mirrored text, text glow, 3-D effects, and colors. To remove text effects that have been added to a document, click the Home tab, and in the Font group, click Clear All Formatting.</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6</a:t>
            </a:fld>
            <a:endParaRPr lang="en-US" dirty="0"/>
          </a:p>
        </p:txBody>
      </p:sp>
    </p:spTree>
    <p:extLst>
      <p:ext uri="{BB962C8B-B14F-4D97-AF65-F5344CB8AC3E}">
        <p14:creationId xmlns:p14="http://schemas.microsoft.com/office/powerpoint/2010/main" val="293145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insert an object in a Word document with the Pictures button on the Insert tab. Word inserts the picture as an </a:t>
            </a:r>
            <a:r>
              <a:rPr lang="en-US" b="1" dirty="0" smtClean="0"/>
              <a:t>inline object</a:t>
            </a:r>
            <a:r>
              <a:rPr lang="en-US" baseline="0" dirty="0" smtClean="0"/>
              <a:t>, meaning that the picture is positioned directly in the text at the insertion point. </a:t>
            </a:r>
            <a:r>
              <a:rPr lang="en-US" b="1" baseline="0" dirty="0" smtClean="0"/>
              <a:t>Layout Options </a:t>
            </a:r>
            <a:r>
              <a:rPr lang="en-US" baseline="0" dirty="0" smtClean="0"/>
              <a:t>can be changed to control the manner in which text wraps around an object. A </a:t>
            </a:r>
            <a:r>
              <a:rPr lang="en-US" b="1" baseline="0" dirty="0" smtClean="0"/>
              <a:t>rotation handle</a:t>
            </a:r>
            <a:r>
              <a:rPr lang="en-US" baseline="0" dirty="0" smtClean="0"/>
              <a:t> can be used to rotate the object to any angle.</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7</a:t>
            </a:fld>
            <a:endParaRPr lang="en-US" dirty="0"/>
          </a:p>
        </p:txBody>
      </p:sp>
    </p:spTree>
    <p:extLst>
      <p:ext uri="{BB962C8B-B14F-4D97-AF65-F5344CB8AC3E}">
        <p14:creationId xmlns:p14="http://schemas.microsoft.com/office/powerpoint/2010/main" val="1322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Picture styles </a:t>
            </a:r>
            <a:r>
              <a:rPr lang="en-US" dirty="0" smtClean="0"/>
              <a:t>include shapes, shadows, frames,</a:t>
            </a:r>
            <a:r>
              <a:rPr lang="en-US" baseline="0" dirty="0" smtClean="0"/>
              <a:t> borders, and other special effects. </a:t>
            </a:r>
            <a:r>
              <a:rPr lang="en-US" b="1" baseline="0" dirty="0" smtClean="0"/>
              <a:t>Picture Effects </a:t>
            </a:r>
            <a:r>
              <a:rPr lang="en-US" baseline="0" dirty="0" smtClean="0"/>
              <a:t>enhance a picture with effects such as a shadow, glow, reflection, or 3-D rotation.</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8</a:t>
            </a:fld>
            <a:endParaRPr lang="en-US" dirty="0"/>
          </a:p>
        </p:txBody>
      </p:sp>
    </p:spTree>
    <p:extLst>
      <p:ext uri="{BB962C8B-B14F-4D97-AF65-F5344CB8AC3E}">
        <p14:creationId xmlns:p14="http://schemas.microsoft.com/office/powerpoint/2010/main" val="186198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borders frame a page and help</a:t>
            </a:r>
            <a:r>
              <a:rPr lang="en-US" baseline="0" dirty="0" smtClean="0"/>
              <a:t> to focus the information on the page. Click the Design tab, and in the Page Background group, click Page Borders. The Borders and Shading dialog box allows you to set the border style and the color.</a:t>
            </a:r>
            <a:endParaRPr lang="en-US" dirty="0"/>
          </a:p>
        </p:txBody>
      </p:sp>
      <p:sp>
        <p:nvSpPr>
          <p:cNvPr id="4" name="Slide Number Placeholder 3"/>
          <p:cNvSpPr>
            <a:spLocks noGrp="1"/>
          </p:cNvSpPr>
          <p:nvPr>
            <p:ph type="sldNum" sz="quarter" idx="10"/>
          </p:nvPr>
        </p:nvSpPr>
        <p:spPr/>
        <p:txBody>
          <a:bodyPr/>
          <a:lstStyle/>
          <a:p>
            <a:fld id="{0312F359-9659-4ED5-8CE3-3DB633C8F3BE}" type="slidenum">
              <a:rPr lang="en-US" smtClean="0"/>
              <a:t>9</a:t>
            </a:fld>
            <a:endParaRPr lang="en-US" dirty="0"/>
          </a:p>
        </p:txBody>
      </p:sp>
    </p:spTree>
    <p:extLst>
      <p:ext uri="{BB962C8B-B14F-4D97-AF65-F5344CB8AC3E}">
        <p14:creationId xmlns:p14="http://schemas.microsoft.com/office/powerpoint/2010/main" val="77236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2016 offers many</a:t>
            </a:r>
            <a:r>
              <a:rPr lang="en-US" baseline="0" dirty="0" smtClean="0"/>
              <a:t> predefined </a:t>
            </a:r>
            <a:r>
              <a:rPr lang="en-US" b="1" baseline="0" dirty="0" smtClean="0"/>
              <a:t>shapes</a:t>
            </a:r>
            <a:r>
              <a:rPr lang="en-US" b="0" baseline="0" dirty="0" smtClean="0"/>
              <a:t>—an</a:t>
            </a:r>
            <a:r>
              <a:rPr lang="en-US" baseline="0" dirty="0" smtClean="0"/>
              <a:t> object such as a line, arrow, box, callout, or banner. The Shapes gallery is accessible by clicking the Insert tab, and then in the Illustrations group, click Shapes. Text can be typed in a shape or the shape can be left empty.</a:t>
            </a:r>
          </a:p>
          <a:p>
            <a:endParaRPr lang="en-US" baseline="0" dirty="0" smtClean="0"/>
          </a:p>
        </p:txBody>
      </p:sp>
      <p:sp>
        <p:nvSpPr>
          <p:cNvPr id="4" name="Slide Number Placeholder 3"/>
          <p:cNvSpPr>
            <a:spLocks noGrp="1"/>
          </p:cNvSpPr>
          <p:nvPr>
            <p:ph type="sldNum" sz="quarter" idx="10"/>
          </p:nvPr>
        </p:nvSpPr>
        <p:spPr/>
        <p:txBody>
          <a:bodyPr/>
          <a:lstStyle/>
          <a:p>
            <a:fld id="{0312F359-9659-4ED5-8CE3-3DB633C8F3BE}" type="slidenum">
              <a:rPr lang="en-US" smtClean="0"/>
              <a:t>10</a:t>
            </a:fld>
            <a:endParaRPr lang="en-US" dirty="0"/>
          </a:p>
        </p:txBody>
      </p:sp>
    </p:spTree>
    <p:extLst>
      <p:ext uri="{BB962C8B-B14F-4D97-AF65-F5344CB8AC3E}">
        <p14:creationId xmlns:p14="http://schemas.microsoft.com/office/powerpoint/2010/main" val="27716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p:spPr>
        <p:txBody>
          <a:bodyPr vert="horz" lIns="91440" tIns="45720" rIns="91440" bIns="45720" rtlCol="0" anchor="ctr">
            <a:normAutofit/>
          </a:bodyPr>
          <a:lstStyle/>
          <a:p>
            <a:pPr lvl="0">
              <a:lnSpc>
                <a:spcPct val="90000"/>
              </a:lnSpc>
              <a:spcBef>
                <a:spcPct val="0"/>
              </a:spcBef>
              <a:buNone/>
            </a:pPr>
            <a:endParaRPr lang="en-US" sz="54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2" name="Title 1"/>
          <p:cNvSpPr>
            <a:spLocks noGrp="1"/>
          </p:cNvSpPr>
          <p:nvPr>
            <p:ph type="title"/>
          </p:nvPr>
        </p:nvSpPr>
        <p:spPr>
          <a:xfrm>
            <a:off x="838200" y="365125"/>
            <a:ext cx="10515600" cy="1016889"/>
          </a:xfrm>
        </p:spPr>
        <p:txBody>
          <a:bodyPr vert="horz" lIns="91440" tIns="45720" rIns="91440" bIns="45720" rtlCol="0" anchor="ctr">
            <a:normAutofit/>
          </a:bodyPr>
          <a:lstStyle>
            <a:lvl1pPr>
              <a:defRPr lang="en-US" b="0" dirty="0">
                <a:latin typeface="Arial Rounded MT Bold" panose="020F0704030504030204" pitchFamily="34" charset="0"/>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hf sldNum="0" hdr="0" ftr="0" dt="0"/>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3636146487"/>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Insert and Modify Text Boxes and Shapes</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85726"/>
            <a:ext cx="6242304" cy="2231136"/>
          </a:xfrm>
        </p:spPr>
      </p:pic>
    </p:spTree>
    <p:extLst>
      <p:ext uri="{BB962C8B-B14F-4D97-AF65-F5344CB8AC3E}">
        <p14:creationId xmlns:p14="http://schemas.microsoft.com/office/powerpoint/2010/main" val="3567497995"/>
      </p:ext>
    </p:extLst>
  </p:cSld>
  <p:clrMapOvr>
    <a:masterClrMapping/>
  </p:clrMapOvr>
  <p:transition xmlns:p14="http://schemas.microsoft.com/office/powerpoint/2010/mai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Insert and Modify Text Boxes and Shapes</a:t>
            </a:r>
            <a:endParaRPr lang="en-US" sz="40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66363" y="1690688"/>
            <a:ext cx="6242304" cy="1975104"/>
          </a:xfr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1300" y="3780467"/>
            <a:ext cx="6242304" cy="2255520"/>
          </a:xfrm>
          <a:prstGeom prst="rect">
            <a:avLst/>
          </a:prstGeom>
        </p:spPr>
      </p:pic>
    </p:spTree>
    <p:extLst>
      <p:ext uri="{BB962C8B-B14F-4D97-AF65-F5344CB8AC3E}">
        <p14:creationId xmlns:p14="http://schemas.microsoft.com/office/powerpoint/2010/main" val="312124467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Print a Document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6774"/>
            <a:ext cx="6242304" cy="3749040"/>
          </a:xfrm>
        </p:spPr>
      </p:pic>
    </p:spTree>
    <p:extLst>
      <p:ext uri="{BB962C8B-B14F-4D97-AF65-F5344CB8AC3E}">
        <p14:creationId xmlns:p14="http://schemas.microsoft.com/office/powerpoint/2010/main" val="2881008134"/>
      </p:ext>
    </p:extLst>
  </p:cSld>
  <p:clrMapOvr>
    <a:masterClrMapping/>
  </p:clrMapOvr>
  <p:transition xmlns:p14="http://schemas.microsoft.com/office/powerpoint/2010/mai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Print a Document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6774"/>
            <a:ext cx="6242304" cy="3749040"/>
          </a:xfrm>
        </p:spPr>
      </p:pic>
    </p:spTree>
    <p:extLst>
      <p:ext uri="{BB962C8B-B14F-4D97-AF65-F5344CB8AC3E}">
        <p14:creationId xmlns:p14="http://schemas.microsoft.com/office/powerpoint/2010/main" val="1859489677"/>
      </p:ext>
    </p:extLst>
  </p:cSld>
  <p:clrMapOvr>
    <a:masterClrMapping/>
  </p:clrMapOvr>
  <p:transition xmlns:p14="http://schemas.microsoft.com/office/powerpoint/2010/mai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Change Document and Paragraph Layout</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66982"/>
            <a:ext cx="6242304" cy="3468624"/>
          </a:xfrm>
        </p:spPr>
      </p:pic>
    </p:spTree>
    <p:extLst>
      <p:ext uri="{BB962C8B-B14F-4D97-AF65-F5344CB8AC3E}">
        <p14:creationId xmlns:p14="http://schemas.microsoft.com/office/powerpoint/2010/main" val="2408150320"/>
      </p:ext>
    </p:extLst>
  </p:cSld>
  <p:clrMapOvr>
    <a:masterClrMapping/>
  </p:clrMapOvr>
  <p:transition xmlns:p14="http://schemas.microsoft.com/office/powerpoint/2010/mai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Change Document and Paragraph Layout</a:t>
            </a:r>
            <a:endParaRPr lang="en-US" sz="4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3041174"/>
            <a:ext cx="6242304" cy="1920240"/>
          </a:xfrm>
        </p:spPr>
      </p:pic>
    </p:spTree>
    <p:extLst>
      <p:ext uri="{BB962C8B-B14F-4D97-AF65-F5344CB8AC3E}">
        <p14:creationId xmlns:p14="http://schemas.microsoft.com/office/powerpoint/2010/main" val="2325311303"/>
      </p:ext>
    </p:extLst>
  </p:cSld>
  <p:clrMapOvr>
    <a:masterClrMapping/>
  </p:clrMapOvr>
  <p:transition xmlns:p14="http://schemas.microsoft.com/office/powerpoint/2010/mai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Change Document and Paragraph Layout</a:t>
            </a:r>
            <a:endParaRPr lang="en-US" sz="4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748566"/>
            <a:ext cx="6242304" cy="2505456"/>
          </a:xfrm>
        </p:spPr>
      </p:pic>
    </p:spTree>
    <p:extLst>
      <p:ext uri="{BB962C8B-B14F-4D97-AF65-F5344CB8AC3E}">
        <p14:creationId xmlns:p14="http://schemas.microsoft.com/office/powerpoint/2010/main" val="203507447"/>
      </p:ext>
    </p:extLst>
  </p:cSld>
  <p:clrMapOvr>
    <a:masterClrMapping/>
  </p:clrMapOvr>
  <p:transition xmlns:p14="http://schemas.microsoft.com/office/powerpoint/2010/mai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Change Document and Paragraph Layout</a:t>
            </a:r>
            <a:endParaRPr lang="en-US" sz="4000" dirty="0"/>
          </a:p>
        </p:txBody>
      </p:sp>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97569" y="1503538"/>
            <a:ext cx="5828257" cy="2731995"/>
          </a:xfr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1094" y="3105827"/>
            <a:ext cx="5932531" cy="3087929"/>
          </a:xfrm>
          <a:prstGeom prst="rect">
            <a:avLst/>
          </a:prstGeom>
        </p:spPr>
      </p:pic>
    </p:spTree>
    <p:extLst>
      <p:ext uri="{BB962C8B-B14F-4D97-AF65-F5344CB8AC3E}">
        <p14:creationId xmlns:p14="http://schemas.microsoft.com/office/powerpoint/2010/main" val="1305884531"/>
      </p:ext>
    </p:extLst>
  </p:cSld>
  <p:clrMapOvr>
    <a:masterClrMapping/>
  </p:clrMapOvr>
  <p:transition xmlns:p14="http://schemas.microsoft.com/office/powerpoint/2010/mai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Change Document and Paragraph Layout</a:t>
            </a:r>
            <a:endParaRPr lang="en-US" sz="4000" dirty="0"/>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8817" y="1622486"/>
            <a:ext cx="5732005" cy="2793233"/>
          </a:xfr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4703" y="3631391"/>
            <a:ext cx="6079097" cy="2434013"/>
          </a:xfrm>
          <a:prstGeom prst="rect">
            <a:avLst/>
          </a:prstGeom>
        </p:spPr>
      </p:pic>
    </p:spTree>
    <p:extLst>
      <p:ext uri="{BB962C8B-B14F-4D97-AF65-F5344CB8AC3E}">
        <p14:creationId xmlns:p14="http://schemas.microsoft.com/office/powerpoint/2010/main" val="1474358340"/>
      </p:ext>
    </p:extLst>
  </p:cSld>
  <p:clrMapOvr>
    <a:masterClrMapping/>
  </p:clrMapOvr>
  <p:transition xmlns:p14="http://schemas.microsoft.com/office/powerpoint/2010/mai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and Modify Lists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440718"/>
            <a:ext cx="6242304" cy="3121152"/>
          </a:xfrm>
        </p:spPr>
      </p:pic>
    </p:spTree>
    <p:extLst>
      <p:ext uri="{BB962C8B-B14F-4D97-AF65-F5344CB8AC3E}">
        <p14:creationId xmlns:p14="http://schemas.microsoft.com/office/powerpoint/2010/main" val="528002771"/>
      </p:ext>
    </p:extLst>
  </p:cSld>
  <p:clrMapOvr>
    <a:masterClrMapping/>
  </p:clrMapOvr>
  <p:transition xmlns:p14="http://schemas.microsoft.com/office/powerpoint/2010/mai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 Chapter 1</a:t>
            </a:r>
            <a:endParaRPr lang="en-US" dirty="0"/>
          </a:p>
        </p:txBody>
      </p:sp>
      <p:sp>
        <p:nvSpPr>
          <p:cNvPr id="3" name="Text Placeholder 2"/>
          <p:cNvSpPr>
            <a:spLocks noGrp="1"/>
          </p:cNvSpPr>
          <p:nvPr>
            <p:ph type="body" idx="1"/>
          </p:nvPr>
        </p:nvSpPr>
        <p:spPr>
          <a:xfrm>
            <a:off x="1821893" y="4834482"/>
            <a:ext cx="3808886" cy="634544"/>
          </a:xfrm>
        </p:spPr>
        <p:txBody>
          <a:bodyPr>
            <a:normAutofit fontScale="92500" lnSpcReduction="10000"/>
          </a:bodyPr>
          <a:lstStyle/>
          <a:p>
            <a:r>
              <a:rPr lang="en-US" dirty="0" smtClean="0"/>
              <a:t>Creating Documents with Microsoft Word 2016</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and Modify Lists</a:t>
            </a:r>
            <a:endParaRPr lang="en-US" dirty="0"/>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6027" y="1603914"/>
            <a:ext cx="5719973" cy="3435335"/>
          </a:xfr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9448" y="3321581"/>
            <a:ext cx="6242304" cy="2371344"/>
          </a:xfrm>
          <a:prstGeom prst="rect">
            <a:avLst/>
          </a:prstGeom>
        </p:spPr>
      </p:pic>
    </p:spTree>
    <p:extLst>
      <p:ext uri="{BB962C8B-B14F-4D97-AF65-F5344CB8AC3E}">
        <p14:creationId xmlns:p14="http://schemas.microsoft.com/office/powerpoint/2010/main" val="1208080855"/>
      </p:ext>
    </p:extLst>
  </p:cSld>
  <p:clrMapOvr>
    <a:masterClrMapping/>
  </p:clrMapOvr>
  <p:transition xmlns:p14="http://schemas.microsoft.com/office/powerpoint/2010/mai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and Modify Lists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23014"/>
            <a:ext cx="6242304" cy="2956560"/>
          </a:xfrm>
        </p:spPr>
      </p:pic>
    </p:spTree>
    <p:extLst>
      <p:ext uri="{BB962C8B-B14F-4D97-AF65-F5344CB8AC3E}">
        <p14:creationId xmlns:p14="http://schemas.microsoft.com/office/powerpoint/2010/main" val="484761067"/>
      </p:ext>
    </p:extLst>
  </p:cSld>
  <p:clrMapOvr>
    <a:masterClrMapping/>
  </p:clrMapOvr>
  <p:transition xmlns:p14="http://schemas.microsoft.com/office/powerpoint/2010/mai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and Modify Tab Stops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83974"/>
            <a:ext cx="6242304" cy="2834640"/>
          </a:xfrm>
        </p:spPr>
      </p:pic>
    </p:spTree>
    <p:extLst>
      <p:ext uri="{BB962C8B-B14F-4D97-AF65-F5344CB8AC3E}">
        <p14:creationId xmlns:p14="http://schemas.microsoft.com/office/powerpoint/2010/main" val="2357075990"/>
      </p:ext>
    </p:extLst>
  </p:cSld>
  <p:clrMapOvr>
    <a:masterClrMapping/>
  </p:clrMapOvr>
  <p:transition xmlns:p14="http://schemas.microsoft.com/office/powerpoint/2010/main" spd="slow">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and Modify Tab Stops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47982"/>
            <a:ext cx="6242304" cy="2706624"/>
          </a:xfrm>
        </p:spPr>
      </p:pic>
    </p:spTree>
    <p:extLst>
      <p:ext uri="{BB962C8B-B14F-4D97-AF65-F5344CB8AC3E}">
        <p14:creationId xmlns:p14="http://schemas.microsoft.com/office/powerpoint/2010/main" val="109250102"/>
      </p:ext>
    </p:extLst>
  </p:cSld>
  <p:clrMapOvr>
    <a:masterClrMapping/>
  </p:clrMapOvr>
  <p:transition xmlns:p14="http://schemas.microsoft.com/office/powerpoint/2010/main" spd="slow">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and Modify Tab Stops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3004598"/>
            <a:ext cx="6242304" cy="1993392"/>
          </a:xfrm>
        </p:spPr>
      </p:pic>
    </p:spTree>
    <p:extLst>
      <p:ext uri="{BB962C8B-B14F-4D97-AF65-F5344CB8AC3E}">
        <p14:creationId xmlns:p14="http://schemas.microsoft.com/office/powerpoint/2010/main" val="1469964006"/>
      </p:ext>
    </p:extLst>
  </p:cSld>
  <p:clrMapOvr>
    <a:masterClrMapping/>
  </p:clrMapOvr>
  <p:transition xmlns:p14="http://schemas.microsoft.com/office/powerpoint/2010/mai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and Modify Tab Stops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50446"/>
            <a:ext cx="6242304" cy="2901696"/>
          </a:xfrm>
        </p:spPr>
      </p:pic>
    </p:spTree>
    <p:extLst>
      <p:ext uri="{BB962C8B-B14F-4D97-AF65-F5344CB8AC3E}">
        <p14:creationId xmlns:p14="http://schemas.microsoft.com/office/powerpoint/2010/main" val="1508529984"/>
      </p:ext>
    </p:extLst>
  </p:cSld>
  <p:clrMapOvr>
    <a:masterClrMapping/>
  </p:clrMapOvr>
  <p:transition xmlns:p14="http://schemas.microsoft.com/office/powerpoint/2010/mai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Insert a SmartArt Graphic and an Online Video</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465102"/>
            <a:ext cx="6242304" cy="3072384"/>
          </a:xfrm>
        </p:spPr>
      </p:pic>
    </p:spTree>
    <p:extLst>
      <p:ext uri="{BB962C8B-B14F-4D97-AF65-F5344CB8AC3E}">
        <p14:creationId xmlns:p14="http://schemas.microsoft.com/office/powerpoint/2010/main" val="2353474392"/>
      </p:ext>
    </p:extLst>
  </p:cSld>
  <p:clrMapOvr>
    <a:masterClrMapping/>
  </p:clrMapOvr>
  <p:transition xmlns:p14="http://schemas.microsoft.com/office/powerpoint/2010/mai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Insert a SmartArt Graphic and an Online Video</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772950"/>
            <a:ext cx="6242304" cy="2456688"/>
          </a:xfrm>
        </p:spPr>
      </p:pic>
    </p:spTree>
    <p:extLst>
      <p:ext uri="{BB962C8B-B14F-4D97-AF65-F5344CB8AC3E}">
        <p14:creationId xmlns:p14="http://schemas.microsoft.com/office/powerpoint/2010/main" val="1820748295"/>
      </p:ext>
    </p:extLst>
  </p:cSld>
  <p:clrMapOvr>
    <a:masterClrMapping/>
  </p:clrMapOvr>
  <p:transition xmlns:p14="http://schemas.microsoft.com/office/powerpoint/2010/mai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Insert a SmartArt Graphic and an Online Video</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03430"/>
            <a:ext cx="6242304" cy="2395728"/>
          </a:xfrm>
        </p:spPr>
      </p:pic>
    </p:spTree>
    <p:extLst>
      <p:ext uri="{BB962C8B-B14F-4D97-AF65-F5344CB8AC3E}">
        <p14:creationId xmlns:p14="http://schemas.microsoft.com/office/powerpoint/2010/main" val="1646003434"/>
      </p:ext>
    </p:extLst>
  </p:cSld>
  <p:clrMapOvr>
    <a:masterClrMapping/>
  </p:clrMapOvr>
  <p:transition xmlns:p14="http://schemas.microsoft.com/office/powerpoint/2010/mai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dirty="0"/>
              <a:t>Create a New Document and Insert Text</a:t>
            </a:r>
          </a:p>
          <a:p>
            <a:r>
              <a:rPr lang="en-US" dirty="0"/>
              <a:t>Insert and Format Graphics</a:t>
            </a:r>
          </a:p>
          <a:p>
            <a:r>
              <a:rPr lang="en-US" dirty="0"/>
              <a:t>Insert and Modify Text Boxes and Shapes</a:t>
            </a:r>
          </a:p>
          <a:p>
            <a:r>
              <a:rPr lang="en-US" dirty="0"/>
              <a:t>Preview and Print a Document</a:t>
            </a:r>
          </a:p>
          <a:p>
            <a:r>
              <a:rPr lang="en-US" dirty="0"/>
              <a:t>Change Document and Paragraph Layout</a:t>
            </a:r>
          </a:p>
          <a:p>
            <a:r>
              <a:rPr lang="en-US" dirty="0"/>
              <a:t>Create and Modify Lists</a:t>
            </a:r>
          </a:p>
          <a:p>
            <a:r>
              <a:rPr lang="en-US" dirty="0"/>
              <a:t>Set and Modify Tab Stops</a:t>
            </a:r>
          </a:p>
          <a:p>
            <a:r>
              <a:rPr lang="en-US" dirty="0"/>
              <a:t>Insert a SmartArt Graphic and an Online Video</a:t>
            </a:r>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 New Document and Insert Text</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51030"/>
            <a:ext cx="6242304" cy="2700528"/>
          </a:xfrm>
        </p:spPr>
      </p:pic>
    </p:spTree>
    <p:extLst>
      <p:ext uri="{BB962C8B-B14F-4D97-AF65-F5344CB8AC3E}">
        <p14:creationId xmlns:p14="http://schemas.microsoft.com/office/powerpoint/2010/main" val="3313207755"/>
      </p:ext>
    </p:extLst>
  </p:cSld>
  <p:clrMapOvr>
    <a:masterClrMapping/>
  </p:clrMapOvr>
  <p:transition xmlns:p14="http://schemas.microsoft.com/office/powerpoint/2010/mai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a New Document and Insert Text</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98046"/>
            <a:ext cx="6242304" cy="3206496"/>
          </a:xfrm>
        </p:spPr>
      </p:pic>
    </p:spTree>
    <p:extLst>
      <p:ext uri="{BB962C8B-B14F-4D97-AF65-F5344CB8AC3E}">
        <p14:creationId xmlns:p14="http://schemas.microsoft.com/office/powerpoint/2010/main" val="1703408825"/>
      </p:ext>
    </p:extLst>
  </p:cSld>
  <p:clrMapOvr>
    <a:masterClrMapping/>
  </p:clrMapOvr>
  <p:transition xmlns:p14="http://schemas.microsoft.com/office/powerpoint/2010/mai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and Format Graphics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55246"/>
            <a:ext cx="6242304" cy="2292096"/>
          </a:xfrm>
        </p:spPr>
      </p:pic>
    </p:spTree>
    <p:extLst>
      <p:ext uri="{BB962C8B-B14F-4D97-AF65-F5344CB8AC3E}">
        <p14:creationId xmlns:p14="http://schemas.microsoft.com/office/powerpoint/2010/main" val="2437699714"/>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and Format Graphics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6774"/>
            <a:ext cx="6242304" cy="3749040"/>
          </a:xfrm>
        </p:spPr>
      </p:pic>
    </p:spTree>
    <p:extLst>
      <p:ext uri="{BB962C8B-B14F-4D97-AF65-F5344CB8AC3E}">
        <p14:creationId xmlns:p14="http://schemas.microsoft.com/office/powerpoint/2010/main" val="3984419834"/>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and Format Graphics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779046"/>
            <a:ext cx="6242304" cy="2444496"/>
          </a:xfrm>
        </p:spPr>
      </p:pic>
    </p:spTree>
    <p:extLst>
      <p:ext uri="{BB962C8B-B14F-4D97-AF65-F5344CB8AC3E}">
        <p14:creationId xmlns:p14="http://schemas.microsoft.com/office/powerpoint/2010/main" val="2056370135"/>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and Format Graphics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06478"/>
            <a:ext cx="6242304" cy="2389632"/>
          </a:xfrm>
        </p:spPr>
      </p:pic>
    </p:spTree>
    <p:extLst>
      <p:ext uri="{BB962C8B-B14F-4D97-AF65-F5344CB8AC3E}">
        <p14:creationId xmlns:p14="http://schemas.microsoft.com/office/powerpoint/2010/main" val="2204087306"/>
      </p:ext>
    </p:extLst>
  </p:cSld>
  <p:clrMapOvr>
    <a:masterClrMapping/>
  </p:clrMapOvr>
  <p:transition xmlns:p14="http://schemas.microsoft.com/office/powerpoint/2010/main" spd="slow">
    <p:cover dir="r"/>
  </p:transition>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2839</TotalTime>
  <Words>1718</Words>
  <Application>Microsoft Macintosh PowerPoint</Application>
  <PresentationFormat>Custom</PresentationFormat>
  <Paragraphs>110</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GO!  with Microsoft Office 2016</vt:lpstr>
      <vt:lpstr>Word – Chapter 1</vt:lpstr>
      <vt:lpstr>Objectives</vt:lpstr>
      <vt:lpstr>Create a New Document and Insert Text</vt:lpstr>
      <vt:lpstr>Create a New Document and Insert Text</vt:lpstr>
      <vt:lpstr>Insert and Format Graphics</vt:lpstr>
      <vt:lpstr>Insert and Format Graphics</vt:lpstr>
      <vt:lpstr>Insert and Format Graphics</vt:lpstr>
      <vt:lpstr>Insert and Format Graphics</vt:lpstr>
      <vt:lpstr>Insert and Modify Text Boxes and Shapes</vt:lpstr>
      <vt:lpstr>Insert and Modify Text Boxes and Shapes</vt:lpstr>
      <vt:lpstr>Preview and Print a Document</vt:lpstr>
      <vt:lpstr>Preview and Print a Document</vt:lpstr>
      <vt:lpstr>Change Document and Paragraph Layout</vt:lpstr>
      <vt:lpstr>Change Document and Paragraph Layout</vt:lpstr>
      <vt:lpstr>Change Document and Paragraph Layout</vt:lpstr>
      <vt:lpstr>Change Document and Paragraph Layout</vt:lpstr>
      <vt:lpstr>Change Document and Paragraph Layout</vt:lpstr>
      <vt:lpstr>Create and Modify Lists</vt:lpstr>
      <vt:lpstr>Create and Modify Lists</vt:lpstr>
      <vt:lpstr>Create and Modify Lists</vt:lpstr>
      <vt:lpstr>Set and Modify Tab Stops</vt:lpstr>
      <vt:lpstr>Set and Modify Tab Stops</vt:lpstr>
      <vt:lpstr>Set and Modify Tab Stops</vt:lpstr>
      <vt:lpstr>Set and Modify Tab Stops</vt:lpstr>
      <vt:lpstr>Insert a SmartArt Graphic and an Online Video</vt:lpstr>
      <vt:lpstr>Insert a SmartArt Graphic and an Online Video</vt:lpstr>
      <vt:lpstr>Insert a SmartArt Graphic and an Online Video</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CE</cp:lastModifiedBy>
  <cp:revision>75</cp:revision>
  <dcterms:created xsi:type="dcterms:W3CDTF">2015-10-02T22:52:27Z</dcterms:created>
  <dcterms:modified xsi:type="dcterms:W3CDTF">2016-02-26T03:05:36Z</dcterms:modified>
</cp:coreProperties>
</file>