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tif" ContentType="image/tif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264" r:id="rId3"/>
    <p:sldId id="257"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1" r:id="rId19"/>
    <p:sldId id="282" r:id="rId20"/>
    <p:sldId id="283" r:id="rId21"/>
    <p:sldId id="287" r:id="rId22"/>
    <p:sldId id="288" r:id="rId23"/>
    <p:sldId id="284" r:id="rId24"/>
    <p:sldId id="285" r:id="rId25"/>
    <p:sldId id="286" r:id="rId26"/>
    <p:sldId id="289" r:id="rId27"/>
    <p:sldId id="260"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79404" autoAdjust="0"/>
  </p:normalViewPr>
  <p:slideViewPr>
    <p:cSldViewPr snapToGrid="0">
      <p:cViewPr varScale="1">
        <p:scale>
          <a:sx n="55" d="100"/>
          <a:sy n="55" d="100"/>
        </p:scale>
        <p:origin x="-136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dirty="0"/>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dirty="0"/>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edit the data in your worksheet, the chart data markers—in this instance, the pie slices—will adjust automatically to accurately represent the new values. A quick</a:t>
            </a:r>
            <a:r>
              <a:rPr lang="en-US" baseline="0" dirty="0" smtClean="0"/>
              <a:t> way to edit cell data is to double-click the cell to position the insertion point in the cell and edit the data.</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11</a:t>
            </a:fld>
            <a:endParaRPr lang="en-US" dirty="0"/>
          </a:p>
        </p:txBody>
      </p:sp>
    </p:spTree>
    <p:extLst>
      <p:ext uri="{BB962C8B-B14F-4D97-AF65-F5344CB8AC3E}">
        <p14:creationId xmlns:p14="http://schemas.microsoft.com/office/powerpoint/2010/main" val="2214208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changing the values in cells to see how those changes affect the outcome of formulas in your worksheet is referred to as what-if analysis. One what-if analysis tool in</a:t>
            </a:r>
            <a:r>
              <a:rPr lang="en-US" baseline="0" dirty="0" smtClean="0"/>
              <a:t> Excel is </a:t>
            </a:r>
            <a:r>
              <a:rPr lang="en-US" b="1" baseline="0" dirty="0" smtClean="0"/>
              <a:t>Goal Seek</a:t>
            </a:r>
            <a:r>
              <a:rPr lang="en-US" baseline="0" dirty="0" smtClean="0"/>
              <a:t>, which finds the input needed in one cell to arrive at the desired result in another cell. In this example, C11 is the cell in which you want to set a specific value.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12</a:t>
            </a:fld>
            <a:endParaRPr lang="en-US" dirty="0"/>
          </a:p>
        </p:txBody>
      </p:sp>
    </p:spTree>
    <p:extLst>
      <p:ext uri="{BB962C8B-B14F-4D97-AF65-F5344CB8AC3E}">
        <p14:creationId xmlns:p14="http://schemas.microsoft.com/office/powerpoint/2010/main" val="341379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is shown here. Excel calculates that the city must budget for $9,794,189 in Waterfront expenditures</a:t>
            </a:r>
            <a:r>
              <a:rPr lang="en-US" baseline="0" dirty="0" smtClean="0"/>
              <a:t> in order to maintain a total Enterprise Fund Expenditure budget of $100,000,000.</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13</a:t>
            </a:fld>
            <a:endParaRPr lang="en-US" dirty="0"/>
          </a:p>
        </p:txBody>
      </p:sp>
    </p:spTree>
    <p:extLst>
      <p:ext uri="{BB962C8B-B14F-4D97-AF65-F5344CB8AC3E}">
        <p14:creationId xmlns:p14="http://schemas.microsoft.com/office/powerpoint/2010/main" val="793085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worksheet, the AutoFill</a:t>
            </a:r>
            <a:r>
              <a:rPr lang="en-US" baseline="0" dirty="0" smtClean="0"/>
              <a:t> feature was used to fill the pattern of years. Next, a formula was inserted in cell C6, and the fill handle was used to fill cells D6:F6. </a:t>
            </a:r>
          </a:p>
          <a:p>
            <a:endParaRPr lang="en-US" baseline="0" dirty="0" smtClean="0"/>
          </a:p>
          <a:p>
            <a:r>
              <a:rPr lang="en-US" baseline="0" dirty="0" smtClean="0"/>
              <a:t>It is important to recall the order of operations: parentheses, exponentiation, multiplication, division, addition, and subtraction.</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14</a:t>
            </a:fld>
            <a:endParaRPr lang="en-US" dirty="0"/>
          </a:p>
        </p:txBody>
      </p:sp>
    </p:spTree>
    <p:extLst>
      <p:ext uri="{BB962C8B-B14F-4D97-AF65-F5344CB8AC3E}">
        <p14:creationId xmlns:p14="http://schemas.microsoft.com/office/powerpoint/2010/main" val="3829563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Format Painter—easily</a:t>
            </a:r>
            <a:r>
              <a:rPr lang="en-US" baseline="0" dirty="0" smtClean="0"/>
              <a:t> accessible from the mini toolbar—to copy formats from a cell or a range to another cell or range.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15</a:t>
            </a:fld>
            <a:endParaRPr lang="en-US" dirty="0"/>
          </a:p>
        </p:txBody>
      </p:sp>
    </p:spTree>
    <p:extLst>
      <p:ext uri="{BB962C8B-B14F-4D97-AF65-F5344CB8AC3E}">
        <p14:creationId xmlns:p14="http://schemas.microsoft.com/office/powerpoint/2010/main" val="2745622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 formula depends on the value in a cell, you can see what effect it will have if you change the value in that cell. Then, you can copy the value computed by the formula and paste it into another part of the worksheet where you can compare it to other values. You may want to keep the results of a calculation so it can be compared, as shown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16</a:t>
            </a:fld>
            <a:endParaRPr lang="en-US" dirty="0"/>
          </a:p>
        </p:txBody>
      </p:sp>
    </p:spTree>
    <p:extLst>
      <p:ext uri="{BB962C8B-B14F-4D97-AF65-F5344CB8AC3E}">
        <p14:creationId xmlns:p14="http://schemas.microsoft.com/office/powerpoint/2010/main" val="181709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ScreenTip </a:t>
            </a:r>
            <a:r>
              <a:rPr lang="en-US" i="1" dirty="0" smtClean="0"/>
              <a:t>Values &amp; Number Formatting (A)</a:t>
            </a:r>
            <a:r>
              <a:rPr lang="en-US" dirty="0" smtClean="0"/>
              <a:t> indicates that you can paste the calculated values that result from the calculation of formulas along with the formatting applied to the copied cells.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17</a:t>
            </a:fld>
            <a:endParaRPr lang="en-US" dirty="0"/>
          </a:p>
        </p:txBody>
      </p:sp>
    </p:spTree>
    <p:extLst>
      <p:ext uri="{BB962C8B-B14F-4D97-AF65-F5344CB8AC3E}">
        <p14:creationId xmlns:p14="http://schemas.microsoft.com/office/powerpoint/2010/main" val="3187218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a:t>
            </a:r>
            <a:r>
              <a:rPr lang="en-US" baseline="0" dirty="0" smtClean="0"/>
              <a:t> calculated estimates based on a 25% growth rate are pasted along with their formatting.</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18</a:t>
            </a:fld>
            <a:endParaRPr lang="en-US" dirty="0"/>
          </a:p>
        </p:txBody>
      </p:sp>
    </p:spTree>
    <p:extLst>
      <p:ext uri="{BB962C8B-B14F-4D97-AF65-F5344CB8AC3E}">
        <p14:creationId xmlns:p14="http://schemas.microsoft.com/office/powerpoint/2010/main" val="1831941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information, what-if questions about the projected increase in tourism spending based on the rates of increase over the past five years can be answered. Don’t underestimate the power of using what-if analysis.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19</a:t>
            </a:fld>
            <a:endParaRPr lang="en-US" dirty="0"/>
          </a:p>
        </p:txBody>
      </p:sp>
    </p:spTree>
    <p:extLst>
      <p:ext uri="{BB962C8B-B14F-4D97-AF65-F5344CB8AC3E}">
        <p14:creationId xmlns:p14="http://schemas.microsoft.com/office/powerpoint/2010/main" val="3672520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line chart</a:t>
            </a:r>
            <a:r>
              <a:rPr lang="en-US" dirty="0" smtClean="0"/>
              <a:t> displays trends over time. Time is displayed along the bottom axis and the data point values connect with a line. The gallery of line charts, as shown here, display a ScreenTip for each line chart type that helps describe the type of chart.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20</a:t>
            </a:fld>
            <a:endParaRPr lang="en-US" dirty="0"/>
          </a:p>
        </p:txBody>
      </p:sp>
    </p:spTree>
    <p:extLst>
      <p:ext uri="{BB962C8B-B14F-4D97-AF65-F5344CB8AC3E}">
        <p14:creationId xmlns:p14="http://schemas.microsoft.com/office/powerpoint/2010/main" val="419385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Charts such as pie</a:t>
            </a:r>
            <a:r>
              <a:rPr lang="en-US" baseline="0" dirty="0" smtClean="0"/>
              <a:t> charts and line charts make it easy to visualize data. This chapter helps you create pie charts and line charts and add many enhancements to make them professional and visually appealing.</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dirty="0"/>
          </a:p>
        </p:txBody>
      </p:sp>
    </p:spTree>
    <p:extLst>
      <p:ext uri="{BB962C8B-B14F-4D97-AF65-F5344CB8AC3E}">
        <p14:creationId xmlns:p14="http://schemas.microsoft.com/office/powerpoint/2010/main" val="2592970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chart elements are included</a:t>
            </a:r>
            <a:r>
              <a:rPr lang="en-US" baseline="0" dirty="0" smtClean="0"/>
              <a:t> in a line chart by default—the axes, the chart title, and the gridlines. Additional elements can be added through the Chart Elements button that displays on the right side of a selected chart.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21</a:t>
            </a:fld>
            <a:endParaRPr lang="en-US" dirty="0"/>
          </a:p>
        </p:txBody>
      </p:sp>
    </p:spTree>
    <p:extLst>
      <p:ext uri="{BB962C8B-B14F-4D97-AF65-F5344CB8AC3E}">
        <p14:creationId xmlns:p14="http://schemas.microsoft.com/office/powerpoint/2010/main" val="1502238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22</a:t>
            </a:fld>
            <a:endParaRPr lang="en-US" dirty="0"/>
          </a:p>
        </p:txBody>
      </p:sp>
    </p:spTree>
    <p:extLst>
      <p:ext uri="{BB962C8B-B14F-4D97-AF65-F5344CB8AC3E}">
        <p14:creationId xmlns:p14="http://schemas.microsoft.com/office/powerpoint/2010/main" val="3926777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Format Axis pane can be displayed</a:t>
            </a:r>
            <a:r>
              <a:rPr lang="en-US" baseline="0" dirty="0" smtClean="0"/>
              <a:t> by clicking </a:t>
            </a:r>
            <a:r>
              <a:rPr lang="en-US" i="1" baseline="0" dirty="0" smtClean="0"/>
              <a:t>Format Axis </a:t>
            </a:r>
            <a:r>
              <a:rPr lang="en-US" baseline="0" dirty="0" smtClean="0"/>
              <a:t>on the shortcut menu when a chart is selected. Bounds—minimum and maximum numbers on a y-axis and unit spacing between those—can be set in the Format Axis pane. Thereby, unused portions of the chart can be deleted.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23</a:t>
            </a:fld>
            <a:endParaRPr lang="en-US" dirty="0"/>
          </a:p>
        </p:txBody>
      </p:sp>
    </p:spTree>
    <p:extLst>
      <p:ext uri="{BB962C8B-B14F-4D97-AF65-F5344CB8AC3E}">
        <p14:creationId xmlns:p14="http://schemas.microsoft.com/office/powerpoint/2010/main" val="2335356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Bounds have been changed in the</a:t>
            </a:r>
            <a:r>
              <a:rPr lang="en-US" baseline="0" dirty="0" smtClean="0"/>
              <a:t> chart making it more visually appealing and more representational of the data it is trying to portray.</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24</a:t>
            </a:fld>
            <a:endParaRPr lang="en-US" dirty="0"/>
          </a:p>
        </p:txBody>
      </p:sp>
    </p:spTree>
    <p:extLst>
      <p:ext uri="{BB962C8B-B14F-4D97-AF65-F5344CB8AC3E}">
        <p14:creationId xmlns:p14="http://schemas.microsoft.com/office/powerpoint/2010/main" val="3150890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chart has two background elements—the plot area and the chart area—which by default display a single fill color. This chart has a graphic image added</a:t>
            </a:r>
            <a:r>
              <a:rPr lang="en-US" baseline="0" dirty="0" smtClean="0"/>
              <a:t> as the background.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25</a:t>
            </a:fld>
            <a:endParaRPr lang="en-US" dirty="0"/>
          </a:p>
        </p:txBody>
      </p:sp>
    </p:spTree>
    <p:extLst>
      <p:ext uri="{BB962C8B-B14F-4D97-AF65-F5344CB8AC3E}">
        <p14:creationId xmlns:p14="http://schemas.microsoft.com/office/powerpoint/2010/main" val="543924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additional background enhancements made to</a:t>
            </a:r>
            <a:r>
              <a:rPr lang="en-US" baseline="0" dirty="0" smtClean="0"/>
              <a:t> the chart, this Print Preview display shows how the chart and data in the worksheet will look when printed.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26</a:t>
            </a:fld>
            <a:endParaRPr lang="en-US" dirty="0"/>
          </a:p>
        </p:txBody>
      </p:sp>
    </p:spTree>
    <p:extLst>
      <p:ext uri="{BB962C8B-B14F-4D97-AF65-F5344CB8AC3E}">
        <p14:creationId xmlns:p14="http://schemas.microsoft.com/office/powerpoint/2010/main" val="142197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4</a:t>
            </a:fld>
            <a:endParaRPr lang="en-US" dirty="0"/>
          </a:p>
        </p:txBody>
      </p:sp>
    </p:spTree>
    <p:extLst>
      <p:ext uri="{BB962C8B-B14F-4D97-AF65-F5344CB8AC3E}">
        <p14:creationId xmlns:p14="http://schemas.microsoft.com/office/powerpoint/2010/main" val="192652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5</a:t>
            </a:fld>
            <a:endParaRPr lang="en-US" dirty="0"/>
          </a:p>
        </p:txBody>
      </p:sp>
    </p:spTree>
    <p:extLst>
      <p:ext uri="{BB962C8B-B14F-4D97-AF65-F5344CB8AC3E}">
        <p14:creationId xmlns:p14="http://schemas.microsoft.com/office/powerpoint/2010/main" val="268504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pie chart was created from ranges A5:A10 and C5:C10 in the previous worksheet.</a:t>
            </a:r>
            <a:r>
              <a:rPr lang="en-US" baseline="0" dirty="0" smtClean="0"/>
              <a:t> A pie chart requires just two ranges. One range contains the labels for each slide; the other range contains the values that add up to a total. It’s placed on a </a:t>
            </a:r>
            <a:r>
              <a:rPr lang="en-US" b="1" baseline="0" dirty="0" smtClean="0"/>
              <a:t>chart sheet</a:t>
            </a:r>
            <a:r>
              <a:rPr lang="en-US" baseline="0" dirty="0" smtClean="0"/>
              <a:t>—a workbook sheet that contains only a chart.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6</a:t>
            </a:fld>
            <a:endParaRPr lang="en-US" dirty="0"/>
          </a:p>
        </p:txBody>
      </p:sp>
    </p:spTree>
    <p:extLst>
      <p:ext uri="{BB962C8B-B14F-4D97-AF65-F5344CB8AC3E}">
        <p14:creationId xmlns:p14="http://schemas.microsoft.com/office/powerpoint/2010/main" val="125136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7</a:t>
            </a:fld>
            <a:endParaRPr lang="en-US" dirty="0"/>
          </a:p>
        </p:txBody>
      </p:sp>
    </p:spTree>
    <p:extLst>
      <p:ext uri="{BB962C8B-B14F-4D97-AF65-F5344CB8AC3E}">
        <p14:creationId xmlns:p14="http://schemas.microsoft.com/office/powerpoint/2010/main" val="878017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 Elements button allows you to add, remove, or change chart elements such as the chart title, the legend, and the data labels. In the second image of this slide, the percentage</a:t>
            </a:r>
            <a:r>
              <a:rPr lang="en-US" baseline="0" dirty="0" smtClean="0"/>
              <a:t> is calculated by the Chart feature and added to the chart as a label.</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8</a:t>
            </a:fld>
            <a:endParaRPr lang="en-US" dirty="0"/>
          </a:p>
        </p:txBody>
      </p:sp>
    </p:spTree>
    <p:extLst>
      <p:ext uri="{BB962C8B-B14F-4D97-AF65-F5344CB8AC3E}">
        <p14:creationId xmlns:p14="http://schemas.microsoft.com/office/powerpoint/2010/main" val="313464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3-D</a:t>
            </a:r>
            <a:r>
              <a:rPr lang="en-US" dirty="0" smtClean="0"/>
              <a:t>, </a:t>
            </a:r>
            <a:r>
              <a:rPr lang="en-US" i="1" dirty="0" smtClean="0"/>
              <a:t>three-dimensional</a:t>
            </a:r>
            <a:r>
              <a:rPr lang="en-US" dirty="0" smtClean="0"/>
              <a:t>,</a:t>
            </a:r>
            <a:r>
              <a:rPr lang="en-US" baseline="0" dirty="0" smtClean="0"/>
              <a:t> refers to an image that appears to have all three spatial dimensions—length, width, and depth. </a:t>
            </a:r>
            <a:r>
              <a:rPr lang="en-US" b="1" baseline="0" dirty="0" smtClean="0"/>
              <a:t>Bevel</a:t>
            </a:r>
            <a:r>
              <a:rPr lang="en-US" baseline="0" dirty="0" smtClean="0"/>
              <a:t> is a shape effect that uses shading and shadows to make the edges of a shape appear to be curved or angled. The chart on this slide has 3-D and bevel enhancements added to it.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9</a:t>
            </a:fld>
            <a:endParaRPr lang="en-US" dirty="0"/>
          </a:p>
        </p:txBody>
      </p:sp>
    </p:spTree>
    <p:extLst>
      <p:ext uri="{BB962C8B-B14F-4D97-AF65-F5344CB8AC3E}">
        <p14:creationId xmlns:p14="http://schemas.microsoft.com/office/powerpoint/2010/main" val="1425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pie</a:t>
            </a:r>
            <a:r>
              <a:rPr lang="en-US" baseline="0" dirty="0" smtClean="0"/>
              <a:t> chart on this slide has one piece of the pie </a:t>
            </a:r>
            <a:r>
              <a:rPr lang="en-US" b="1" baseline="0" dirty="0" smtClean="0"/>
              <a:t>exploded</a:t>
            </a:r>
            <a:r>
              <a:rPr lang="en-US" baseline="0" dirty="0" smtClean="0"/>
              <a:t>—pulled out from the rest—for emphasis. It also has a shadow emphasis added and is rotated. The order in which the data series in pie charts are plotted is determined by the order of the data on the worksheet. To gain a different view of the data, you can rotate the chart with the 360 degrees of the circle, which is what was done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10</a:t>
            </a:fld>
            <a:endParaRPr lang="en-US" dirty="0"/>
          </a:p>
        </p:txBody>
      </p:sp>
    </p:spTree>
    <p:extLst>
      <p:ext uri="{BB962C8B-B14F-4D97-AF65-F5344CB8AC3E}">
        <p14:creationId xmlns:p14="http://schemas.microsoft.com/office/powerpoint/2010/main" val="98174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transition xmlns:p14="http://schemas.microsoft.com/office/powerpoint/2010/mai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014814651"/>
      </p:ext>
    </p:extLst>
  </p:cSld>
  <p:clrMapOvr>
    <a:masterClrMapping/>
  </p:clrMapOvr>
  <p:transition xmlns:p14="http://schemas.microsoft.com/office/powerpoint/2010/mai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transition xmlns:p14="http://schemas.microsoft.com/office/powerpoint/2010/mai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transition xmlns:p14="http://schemas.microsoft.com/office/powerpoint/2010/mai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transition xmlns:p14="http://schemas.microsoft.com/office/powerpoint/2010/mai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transition xmlns:p14="http://schemas.microsoft.com/office/powerpoint/2010/mai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transition xmlns:p14="http://schemas.microsoft.com/office/powerpoint/2010/mai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transition xmlns:p14="http://schemas.microsoft.com/office/powerpoint/2010/mai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transition xmlns:p14="http://schemas.microsoft.com/office/powerpoint/2010/main" spd="slow">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r>
              <a:rPr lang="en-US" dirty="0" smtClean="0"/>
              <a:t>  </a:t>
            </a:r>
            <a:endParaRPr lang="en-US" dirty="0"/>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xmlns:p14="http://schemas.microsoft.com/office/powerpoint/2010/main" spd="slow">
    <p:cover dir="r"/>
  </p:transition>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 Pie Chart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35632"/>
            <a:ext cx="6242304" cy="2993136"/>
          </a:xfrm>
        </p:spPr>
      </p:pic>
    </p:spTree>
    <p:extLst>
      <p:ext uri="{BB962C8B-B14F-4D97-AF65-F5344CB8AC3E}">
        <p14:creationId xmlns:p14="http://schemas.microsoft.com/office/powerpoint/2010/main" val="3276914882"/>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Edit a Workbook and </a:t>
            </a:r>
            <a:br>
              <a:rPr lang="en-US" sz="4000" dirty="0" smtClean="0"/>
            </a:br>
            <a:r>
              <a:rPr lang="en-US" sz="4000" dirty="0" smtClean="0"/>
              <a:t>Update a Chart</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17928"/>
            <a:ext cx="6242304" cy="2828544"/>
          </a:xfrm>
        </p:spPr>
      </p:pic>
    </p:spTree>
    <p:extLst>
      <p:ext uri="{BB962C8B-B14F-4D97-AF65-F5344CB8AC3E}">
        <p14:creationId xmlns:p14="http://schemas.microsoft.com/office/powerpoint/2010/main" val="395633417"/>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 Goal Seek to Perform </a:t>
            </a:r>
            <a:br>
              <a:rPr lang="en-US" sz="4000" dirty="0" smtClean="0"/>
            </a:br>
            <a:r>
              <a:rPr lang="en-US" sz="4000" dirty="0" smtClean="0"/>
              <a:t>What-If Analysis</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754376"/>
            <a:ext cx="6242304" cy="1755648"/>
          </a:xfrm>
        </p:spPr>
      </p:pic>
    </p:spTree>
    <p:extLst>
      <p:ext uri="{BB962C8B-B14F-4D97-AF65-F5344CB8AC3E}">
        <p14:creationId xmlns:p14="http://schemas.microsoft.com/office/powerpoint/2010/main" val="129086191"/>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 Goal Seek to Perform </a:t>
            </a:r>
            <a:br>
              <a:rPr lang="en-US" sz="4000" dirty="0" smtClean="0"/>
            </a:br>
            <a:r>
              <a:rPr lang="en-US" sz="4000" dirty="0" smtClean="0"/>
              <a:t>What-If Analysis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41600"/>
            <a:ext cx="6242304" cy="1981200"/>
          </a:xfrm>
        </p:spPr>
      </p:pic>
    </p:spTree>
    <p:extLst>
      <p:ext uri="{BB962C8B-B14F-4D97-AF65-F5344CB8AC3E}">
        <p14:creationId xmlns:p14="http://schemas.microsoft.com/office/powerpoint/2010/main" val="6782934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Design a Worksheet for What-If Analysis</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00213" y="1809557"/>
            <a:ext cx="6242304" cy="1091184"/>
          </a:xfr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01821" y="3126675"/>
            <a:ext cx="6242304" cy="137769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15881" y="4551885"/>
            <a:ext cx="6242304" cy="1377696"/>
          </a:xfrm>
          <a:prstGeom prst="rect">
            <a:avLst/>
          </a:prstGeom>
        </p:spPr>
      </p:pic>
    </p:spTree>
    <p:extLst>
      <p:ext uri="{BB962C8B-B14F-4D97-AF65-F5344CB8AC3E}">
        <p14:creationId xmlns:p14="http://schemas.microsoft.com/office/powerpoint/2010/main" val="2482237906"/>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18058"/>
            <a:ext cx="6242304" cy="1999488"/>
          </a:xfrm>
        </p:spPr>
      </p:pic>
      <p:sp>
        <p:nvSpPr>
          <p:cNvPr id="5" name="Title 1"/>
          <p:cNvSpPr>
            <a:spLocks noGrp="1"/>
          </p:cNvSpPr>
          <p:nvPr>
            <p:ph type="title"/>
          </p:nvPr>
        </p:nvSpPr>
        <p:spPr>
          <a:xfrm>
            <a:off x="838200" y="365125"/>
            <a:ext cx="10515600" cy="1016889"/>
          </a:xfrm>
        </p:spPr>
        <p:txBody>
          <a:bodyPr>
            <a:noAutofit/>
          </a:bodyPr>
          <a:lstStyle/>
          <a:p>
            <a:r>
              <a:rPr lang="en-US" sz="4000" dirty="0" smtClean="0"/>
              <a:t>Design a Worksheet for What-If Analysis</a:t>
            </a:r>
            <a:endParaRPr lang="en-US" sz="4000" dirty="0"/>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74848" y="3984322"/>
            <a:ext cx="6242304" cy="2011680"/>
          </a:xfrm>
          <a:prstGeom prst="rect">
            <a:avLst/>
          </a:prstGeom>
        </p:spPr>
      </p:pic>
    </p:spTree>
    <p:extLst>
      <p:ext uri="{BB962C8B-B14F-4D97-AF65-F5344CB8AC3E}">
        <p14:creationId xmlns:p14="http://schemas.microsoft.com/office/powerpoint/2010/main" val="2446311817"/>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smtClean="0"/>
              <a:t>Answer What-If Questions by </a:t>
            </a:r>
            <a:br>
              <a:rPr lang="en-US" sz="4000" dirty="0" smtClean="0"/>
            </a:br>
            <a:r>
              <a:rPr lang="en-US" sz="4000" dirty="0" smtClean="0"/>
              <a:t>Changing Values in a Worksheet</a:t>
            </a:r>
            <a:endParaRPr lang="en-US" sz="40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44776"/>
            <a:ext cx="6242304" cy="2974848"/>
          </a:xfrm>
        </p:spPr>
      </p:pic>
    </p:spTree>
    <p:extLst>
      <p:ext uri="{BB962C8B-B14F-4D97-AF65-F5344CB8AC3E}">
        <p14:creationId xmlns:p14="http://schemas.microsoft.com/office/powerpoint/2010/main" val="1339713361"/>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smtClean="0"/>
              <a:t>Answer What-If Questions by </a:t>
            </a:r>
            <a:br>
              <a:rPr lang="en-US" sz="4000" dirty="0" smtClean="0"/>
            </a:br>
            <a:r>
              <a:rPr lang="en-US" sz="4000" dirty="0" smtClean="0"/>
              <a:t>Changing Values in a Worksheet</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711704"/>
            <a:ext cx="6242304" cy="1840992"/>
          </a:xfrm>
        </p:spPr>
      </p:pic>
    </p:spTree>
    <p:extLst>
      <p:ext uri="{BB962C8B-B14F-4D97-AF65-F5344CB8AC3E}">
        <p14:creationId xmlns:p14="http://schemas.microsoft.com/office/powerpoint/2010/main" val="2378430647"/>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smtClean="0"/>
              <a:t>Answer What-If Questions by </a:t>
            </a:r>
            <a:br>
              <a:rPr lang="en-US" sz="4000" dirty="0" smtClean="0"/>
            </a:br>
            <a:r>
              <a:rPr lang="en-US" sz="4000" dirty="0" smtClean="0"/>
              <a:t>Changing Values in a Worksheet</a:t>
            </a:r>
            <a:endParaRPr lang="en-US" sz="40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61184"/>
            <a:ext cx="6242304" cy="2542032"/>
          </a:xfrm>
        </p:spPr>
      </p:pic>
    </p:spTree>
    <p:extLst>
      <p:ext uri="{BB962C8B-B14F-4D97-AF65-F5344CB8AC3E}">
        <p14:creationId xmlns:p14="http://schemas.microsoft.com/office/powerpoint/2010/main" val="4209754682"/>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sz="4000" dirty="0" smtClean="0"/>
              <a:t>Answer What-If Questions by </a:t>
            </a:r>
            <a:br>
              <a:rPr lang="en-US" sz="4000" dirty="0" smtClean="0"/>
            </a:br>
            <a:r>
              <a:rPr lang="en-US" sz="4000" dirty="0" smtClean="0"/>
              <a:t>Changing Values in a Worksheet</a:t>
            </a:r>
            <a:endParaRPr lang="en-US" sz="4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851912"/>
            <a:ext cx="6242304" cy="1560576"/>
          </a:xfrm>
        </p:spPr>
      </p:pic>
    </p:spTree>
    <p:extLst>
      <p:ext uri="{BB962C8B-B14F-4D97-AF65-F5344CB8AC3E}">
        <p14:creationId xmlns:p14="http://schemas.microsoft.com/office/powerpoint/2010/main" val="720560591"/>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 Chapter 3</a:t>
            </a:r>
            <a:endParaRPr lang="en-US" dirty="0"/>
          </a:p>
        </p:txBody>
      </p:sp>
      <p:sp>
        <p:nvSpPr>
          <p:cNvPr id="3" name="Text Placeholder 2"/>
          <p:cNvSpPr>
            <a:spLocks noGrp="1"/>
          </p:cNvSpPr>
          <p:nvPr>
            <p:ph type="body" idx="1"/>
          </p:nvPr>
        </p:nvSpPr>
        <p:spPr>
          <a:xfrm>
            <a:off x="1821892" y="4834482"/>
            <a:ext cx="4784648" cy="634544"/>
          </a:xfrm>
        </p:spPr>
        <p:txBody>
          <a:bodyPr>
            <a:normAutofit fontScale="85000" lnSpcReduction="10000"/>
          </a:bodyPr>
          <a:lstStyle/>
          <a:p>
            <a:r>
              <a:rPr lang="en-US" dirty="0" smtClean="0"/>
              <a:t>Analyzing Data with Pie Charts, Line Charts, and What-If Analysis Tools</a:t>
            </a:r>
            <a:endParaRPr lang="en-US" dirty="0"/>
          </a:p>
        </p:txBody>
      </p:sp>
    </p:spTree>
    <p:extLst>
      <p:ext uri="{BB962C8B-B14F-4D97-AF65-F5344CB8AC3E}">
        <p14:creationId xmlns:p14="http://schemas.microsoft.com/office/powerpoint/2010/main" val="2318146031"/>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dirty="0" smtClean="0"/>
              <a:t>Chart Data with a Line Chart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977136"/>
            <a:ext cx="6242304" cy="3310128"/>
          </a:xfrm>
        </p:spPr>
      </p:pic>
    </p:spTree>
    <p:extLst>
      <p:ext uri="{BB962C8B-B14F-4D97-AF65-F5344CB8AC3E}">
        <p14:creationId xmlns:p14="http://schemas.microsoft.com/office/powerpoint/2010/main" val="2697128137"/>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dirty="0" smtClean="0"/>
              <a:t>Chart Data with a Line Chart</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30120"/>
            <a:ext cx="6242304" cy="2804160"/>
          </a:xfrm>
        </p:spPr>
      </p:pic>
    </p:spTree>
    <p:extLst>
      <p:ext uri="{BB962C8B-B14F-4D97-AF65-F5344CB8AC3E}">
        <p14:creationId xmlns:p14="http://schemas.microsoft.com/office/powerpoint/2010/main" val="480609112"/>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dirty="0" smtClean="0"/>
              <a:t>Chart Data with a Line Chart</a:t>
            </a:r>
            <a:endParaRPr lang="en-US" dirty="0"/>
          </a:p>
        </p:txBody>
      </p:sp>
      <p:sp>
        <p:nvSpPr>
          <p:cNvPr id="2" name="Content Placeholder 1"/>
          <p:cNvSpPr>
            <a:spLocks noGrp="1"/>
          </p:cNvSpPr>
          <p:nvPr>
            <p:ph idx="1"/>
          </p:nvPr>
        </p:nvSpPr>
        <p:spPr>
          <a:xfrm>
            <a:off x="704388" y="1457535"/>
            <a:ext cx="10515600" cy="4586428"/>
          </a:xfrm>
          <a:noFill/>
        </p:spPr>
        <p:txBody>
          <a:bodyPr numCol="1">
            <a:normAutofit fontScale="92500" lnSpcReduction="10000"/>
          </a:bodyPr>
          <a:lstStyle/>
          <a:p>
            <a:r>
              <a:rPr lang="en-US" b="1" i="1" dirty="0" smtClean="0"/>
              <a:t>Axis</a:t>
            </a:r>
          </a:p>
          <a:p>
            <a:pPr lvl="1"/>
            <a:r>
              <a:rPr lang="en-US" dirty="0" smtClean="0"/>
              <a:t>A line that serves as a frame of reference for measurement</a:t>
            </a:r>
          </a:p>
          <a:p>
            <a:pPr lvl="1"/>
            <a:r>
              <a:rPr lang="en-US" dirty="0" smtClean="0"/>
              <a:t>It borders the chart plot area</a:t>
            </a:r>
          </a:p>
          <a:p>
            <a:r>
              <a:rPr lang="en-US" b="1" i="1" dirty="0" smtClean="0"/>
              <a:t>Plot area</a:t>
            </a:r>
          </a:p>
          <a:p>
            <a:pPr lvl="1"/>
            <a:r>
              <a:rPr lang="en-US" dirty="0" smtClean="0"/>
              <a:t>The area bounded by the axes, including all the data series</a:t>
            </a:r>
          </a:p>
          <a:p>
            <a:r>
              <a:rPr lang="en-US" b="1" i="1" dirty="0" smtClean="0"/>
              <a:t>Category axis</a:t>
            </a:r>
          </a:p>
          <a:p>
            <a:pPr lvl="1"/>
            <a:r>
              <a:rPr lang="en-US" dirty="0" smtClean="0"/>
              <a:t>Also known as the x-axis</a:t>
            </a:r>
          </a:p>
          <a:p>
            <a:pPr lvl="1"/>
            <a:r>
              <a:rPr lang="en-US" dirty="0" smtClean="0"/>
              <a:t>The area along the bottom of a chart that identifies the categories of data</a:t>
            </a:r>
          </a:p>
          <a:p>
            <a:r>
              <a:rPr lang="en-US" b="1" i="1" dirty="0" smtClean="0"/>
              <a:t>Value axis</a:t>
            </a:r>
          </a:p>
          <a:p>
            <a:pPr lvl="1"/>
            <a:r>
              <a:rPr lang="en-US" dirty="0" smtClean="0"/>
              <a:t>Also known as the y-axis</a:t>
            </a:r>
          </a:p>
          <a:p>
            <a:pPr lvl="1"/>
            <a:r>
              <a:rPr lang="en-US" dirty="0" smtClean="0"/>
              <a:t>Area along the left side of a chart that shows the range of numbers for the data points</a:t>
            </a:r>
          </a:p>
          <a:p>
            <a:pPr lvl="1"/>
            <a:endParaRPr lang="en-US" dirty="0"/>
          </a:p>
        </p:txBody>
      </p:sp>
    </p:spTree>
    <p:extLst>
      <p:ext uri="{BB962C8B-B14F-4D97-AF65-F5344CB8AC3E}">
        <p14:creationId xmlns:p14="http://schemas.microsoft.com/office/powerpoint/2010/main" val="1697315231"/>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dirty="0" smtClean="0"/>
              <a:t>Chart Data with a Line Chart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38680"/>
            <a:ext cx="6242304" cy="2987040"/>
          </a:xfrm>
        </p:spPr>
      </p:pic>
    </p:spTree>
    <p:extLst>
      <p:ext uri="{BB962C8B-B14F-4D97-AF65-F5344CB8AC3E}">
        <p14:creationId xmlns:p14="http://schemas.microsoft.com/office/powerpoint/2010/main" val="3660362437"/>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dirty="0" smtClean="0"/>
              <a:t>Chart Data with a Line Chart</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38680"/>
            <a:ext cx="6242304" cy="2987040"/>
          </a:xfrm>
        </p:spPr>
      </p:pic>
    </p:spTree>
    <p:extLst>
      <p:ext uri="{BB962C8B-B14F-4D97-AF65-F5344CB8AC3E}">
        <p14:creationId xmlns:p14="http://schemas.microsoft.com/office/powerpoint/2010/main" val="1832401556"/>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dirty="0" smtClean="0"/>
              <a:t>Chart Data with a Line Chart</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38680"/>
            <a:ext cx="6242304" cy="2987040"/>
          </a:xfrm>
        </p:spPr>
      </p:pic>
    </p:spTree>
    <p:extLst>
      <p:ext uri="{BB962C8B-B14F-4D97-AF65-F5344CB8AC3E}">
        <p14:creationId xmlns:p14="http://schemas.microsoft.com/office/powerpoint/2010/main" val="2385512274"/>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016889"/>
          </a:xfrm>
        </p:spPr>
        <p:txBody>
          <a:bodyPr>
            <a:noAutofit/>
          </a:bodyPr>
          <a:lstStyle/>
          <a:p>
            <a:r>
              <a:rPr lang="en-US" dirty="0" smtClean="0"/>
              <a:t>Chart Data with a Line Chart</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1893770464"/>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39726"/>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lstStyle/>
          <a:p>
            <a:r>
              <a:rPr lang="en-US" sz="3000" dirty="0" smtClean="0"/>
              <a:t>Chart Data with a Pie Chart</a:t>
            </a:r>
          </a:p>
          <a:p>
            <a:r>
              <a:rPr lang="en-US" dirty="0" smtClean="0"/>
              <a:t>Format a Pie Chart</a:t>
            </a:r>
          </a:p>
          <a:p>
            <a:r>
              <a:rPr lang="en-US" dirty="0" smtClean="0"/>
              <a:t>Edit a Workbook and Update a Chart</a:t>
            </a:r>
          </a:p>
          <a:p>
            <a:r>
              <a:rPr lang="en-US" dirty="0" smtClean="0"/>
              <a:t>Use Goal Seek to Perform What-If Analysis</a:t>
            </a:r>
          </a:p>
          <a:p>
            <a:r>
              <a:rPr lang="en-US" dirty="0" smtClean="0"/>
              <a:t>Design a Worksheet for What-If Analysis</a:t>
            </a:r>
          </a:p>
          <a:p>
            <a:r>
              <a:rPr lang="en-US" dirty="0" smtClean="0"/>
              <a:t>Answer What-If Questions by Changing Values in a Worksheet</a:t>
            </a:r>
          </a:p>
          <a:p>
            <a:r>
              <a:rPr lang="en-US" dirty="0" smtClean="0"/>
              <a:t>Chart Data with a Line Chart</a:t>
            </a:r>
            <a:endParaRPr lang="en-US"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76836437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Data with a Pie Chart</a:t>
            </a:r>
            <a:endParaRPr lang="en-US" dirty="0"/>
          </a:p>
        </p:txBody>
      </p:sp>
      <p:sp>
        <p:nvSpPr>
          <p:cNvPr id="3" name="Content Placeholder 2"/>
          <p:cNvSpPr>
            <a:spLocks noGrp="1"/>
          </p:cNvSpPr>
          <p:nvPr>
            <p:ph idx="1"/>
          </p:nvPr>
        </p:nvSpPr>
        <p:spPr>
          <a:xfrm>
            <a:off x="726690" y="1546743"/>
            <a:ext cx="10515600" cy="4171231"/>
          </a:xfrm>
          <a:noFill/>
        </p:spPr>
        <p:txBody>
          <a:bodyPr numCol="1"/>
          <a:lstStyle/>
          <a:p>
            <a:r>
              <a:rPr lang="en-US" dirty="0" smtClean="0"/>
              <a:t>Absolute cell reference</a:t>
            </a:r>
          </a:p>
          <a:p>
            <a:pPr lvl="1"/>
            <a:r>
              <a:rPr lang="en-US" dirty="0" smtClean="0"/>
              <a:t>Refers to a cell by its fixed position in the worksheet</a:t>
            </a:r>
          </a:p>
          <a:p>
            <a:pPr lvl="1"/>
            <a:r>
              <a:rPr lang="en-US" dirty="0" smtClean="0"/>
              <a:t>Reference will not change when you copy the formula</a:t>
            </a:r>
          </a:p>
          <a:p>
            <a:pPr lvl="1"/>
            <a:r>
              <a:rPr lang="en-US" dirty="0" smtClean="0"/>
              <a:t>Dollar signs ($) indicate that a cell reference is absolute</a:t>
            </a:r>
          </a:p>
          <a:p>
            <a:r>
              <a:rPr lang="en-US" dirty="0" smtClean="0"/>
              <a:t>Relative cell reference</a:t>
            </a:r>
          </a:p>
          <a:p>
            <a:pPr lvl="1"/>
            <a:r>
              <a:rPr lang="en-US" dirty="0" smtClean="0"/>
              <a:t>Refers to a cell that changes when you copy the formula and paste it to another location</a:t>
            </a:r>
            <a:endParaRPr lang="en-US" dirty="0"/>
          </a:p>
        </p:txBody>
      </p:sp>
    </p:spTree>
    <p:extLst>
      <p:ext uri="{BB962C8B-B14F-4D97-AF65-F5344CB8AC3E}">
        <p14:creationId xmlns:p14="http://schemas.microsoft.com/office/powerpoint/2010/main" val="1324199066"/>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Data with a Pie Chart</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9346" y="1557528"/>
            <a:ext cx="5591390" cy="1676326"/>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2128" y="2648655"/>
            <a:ext cx="5205686" cy="156069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6722" y="4276621"/>
            <a:ext cx="5478966" cy="1487452"/>
          </a:xfrm>
          <a:prstGeom prst="rect">
            <a:avLst/>
          </a:prstGeom>
        </p:spPr>
      </p:pic>
      <p:sp>
        <p:nvSpPr>
          <p:cNvPr id="7" name="Bent Arrow 6"/>
          <p:cNvSpPr/>
          <p:nvPr/>
        </p:nvSpPr>
        <p:spPr>
          <a:xfrm rot="5400000">
            <a:off x="4748561" y="1741689"/>
            <a:ext cx="702527" cy="1813933"/>
          </a:xfrm>
          <a:prstGeom prst="bentArrow">
            <a:avLst>
              <a:gd name="adj1" fmla="val 8630"/>
              <a:gd name="adj2" fmla="val 9889"/>
              <a:gd name="adj3" fmla="val 11148"/>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9" name="Bent Arrow 8"/>
          <p:cNvSpPr/>
          <p:nvPr/>
        </p:nvSpPr>
        <p:spPr>
          <a:xfrm rot="5400000">
            <a:off x="7638701" y="3865875"/>
            <a:ext cx="895575" cy="561279"/>
          </a:xfrm>
          <a:prstGeom prst="bentArrow">
            <a:avLst>
              <a:gd name="adj1" fmla="val 8630"/>
              <a:gd name="adj2" fmla="val 9889"/>
              <a:gd name="adj3" fmla="val 11148"/>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426640422"/>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0-#ppt_w/2"/>
                                          </p:val>
                                        </p:tav>
                                        <p:tav tm="100000">
                                          <p:val>
                                            <p:strVal val="#ppt_x"/>
                                          </p:val>
                                        </p:tav>
                                      </p:tavLst>
                                    </p:anim>
                                    <p:anim calcmode="lin" valueType="num">
                                      <p:cBhvr additive="base">
                                        <p:cTn id="17" dur="10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nodeType="afterEffect">
                                  <p:stCondLst>
                                    <p:cond delay="10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0-#ppt_w/2"/>
                                          </p:val>
                                        </p:tav>
                                        <p:tav tm="100000">
                                          <p:val>
                                            <p:strVal val="#ppt_x"/>
                                          </p:val>
                                        </p:tav>
                                      </p:tavLst>
                                    </p:anim>
                                    <p:anim calcmode="lin" valueType="num">
                                      <p:cBhvr additive="base">
                                        <p:cTn id="22" dur="10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10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Data with a Pie Chart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107050660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Data with a Pie Chart</a:t>
            </a:r>
            <a:endParaRPr lang="en-US" dirty="0"/>
          </a:p>
        </p:txBody>
      </p:sp>
      <p:sp>
        <p:nvSpPr>
          <p:cNvPr id="3" name="Content Placeholder 2"/>
          <p:cNvSpPr>
            <a:spLocks noGrp="1"/>
          </p:cNvSpPr>
          <p:nvPr>
            <p:ph idx="1"/>
          </p:nvPr>
        </p:nvSpPr>
        <p:spPr>
          <a:xfrm>
            <a:off x="838200" y="1546743"/>
            <a:ext cx="10515600" cy="4631033"/>
          </a:xfrm>
          <a:noFill/>
        </p:spPr>
        <p:txBody>
          <a:bodyPr numCol="1">
            <a:normAutofit fontScale="92500" lnSpcReduction="10000"/>
          </a:bodyPr>
          <a:lstStyle/>
          <a:p>
            <a:r>
              <a:rPr lang="en-US" b="1" i="1" dirty="0" smtClean="0"/>
              <a:t>Data point</a:t>
            </a:r>
          </a:p>
          <a:p>
            <a:pPr lvl="1"/>
            <a:r>
              <a:rPr lang="en-US" dirty="0" smtClean="0"/>
              <a:t>A value that originates in a worksheet cell and that is represented in a chart by a data marker</a:t>
            </a:r>
          </a:p>
          <a:p>
            <a:r>
              <a:rPr lang="en-US" b="1" i="1" dirty="0" smtClean="0"/>
              <a:t>Data marker</a:t>
            </a:r>
          </a:p>
          <a:p>
            <a:pPr lvl="1"/>
            <a:r>
              <a:rPr lang="en-US" dirty="0" smtClean="0"/>
              <a:t>In a pie chart, each pie slice is a data marker</a:t>
            </a:r>
          </a:p>
          <a:p>
            <a:r>
              <a:rPr lang="en-US" b="1" i="1" dirty="0" smtClean="0"/>
              <a:t>Data series</a:t>
            </a:r>
          </a:p>
          <a:p>
            <a:pPr lvl="1"/>
            <a:r>
              <a:rPr lang="en-US" dirty="0" smtClean="0"/>
              <a:t>Related data points represented by data markers</a:t>
            </a:r>
          </a:p>
          <a:p>
            <a:pPr lvl="1"/>
            <a:r>
              <a:rPr lang="en-US" dirty="0" smtClean="0"/>
              <a:t>Determine the size of each pie slice</a:t>
            </a:r>
          </a:p>
          <a:p>
            <a:r>
              <a:rPr lang="en-US" b="1" i="1" dirty="0" smtClean="0"/>
              <a:t>Legend</a:t>
            </a:r>
          </a:p>
          <a:p>
            <a:pPr lvl="1"/>
            <a:r>
              <a:rPr lang="en-US" dirty="0" smtClean="0"/>
              <a:t>Chart element that identifies the patterns or colors assigned to the categories in the chart</a:t>
            </a:r>
          </a:p>
          <a:p>
            <a:pPr lvl="1"/>
            <a:r>
              <a:rPr lang="en-US" dirty="0" smtClean="0"/>
              <a:t>Identifies the pie slices</a:t>
            </a:r>
            <a:endParaRPr lang="en-US" dirty="0"/>
          </a:p>
        </p:txBody>
      </p:sp>
    </p:spTree>
    <p:extLst>
      <p:ext uri="{BB962C8B-B14F-4D97-AF65-F5344CB8AC3E}">
        <p14:creationId xmlns:p14="http://schemas.microsoft.com/office/powerpoint/2010/main" val="55400732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 Pie Chart</a:t>
            </a: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912025" y="3186967"/>
            <a:ext cx="5943600" cy="2826703"/>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2025" y="1627285"/>
            <a:ext cx="5943600" cy="1514910"/>
          </a:xfrm>
          <a:prstGeom prst="rect">
            <a:avLst/>
          </a:prstGeom>
        </p:spPr>
      </p:pic>
    </p:spTree>
    <p:extLst>
      <p:ext uri="{BB962C8B-B14F-4D97-AF65-F5344CB8AC3E}">
        <p14:creationId xmlns:p14="http://schemas.microsoft.com/office/powerpoint/2010/main" val="219155547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 Pie Chart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17928"/>
            <a:ext cx="6242304" cy="2828544"/>
          </a:xfrm>
        </p:spPr>
      </p:pic>
    </p:spTree>
    <p:extLst>
      <p:ext uri="{BB962C8B-B14F-4D97-AF65-F5344CB8AC3E}">
        <p14:creationId xmlns:p14="http://schemas.microsoft.com/office/powerpoint/2010/main" val="144120316"/>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3407</TotalTime>
  <Words>1480</Words>
  <Application>Microsoft Macintosh PowerPoint</Application>
  <PresentationFormat>Custom</PresentationFormat>
  <Paragraphs>112</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GO!  with Microsoft Office 2016</vt:lpstr>
      <vt:lpstr>Excel – Chapter 3</vt:lpstr>
      <vt:lpstr>Objectives</vt:lpstr>
      <vt:lpstr>Chart Data with a Pie Chart</vt:lpstr>
      <vt:lpstr>Chart Data with a Pie Chart</vt:lpstr>
      <vt:lpstr>Chart Data with a Pie Chart</vt:lpstr>
      <vt:lpstr>Chart Data with a Pie Chart</vt:lpstr>
      <vt:lpstr>Format a Pie Chart</vt:lpstr>
      <vt:lpstr>Format a Pie Chart</vt:lpstr>
      <vt:lpstr>Format a Pie Chart</vt:lpstr>
      <vt:lpstr>Edit a Workbook and  Update a Chart</vt:lpstr>
      <vt:lpstr>Use Goal Seek to Perform  What-If Analysis</vt:lpstr>
      <vt:lpstr>Use Goal Seek to Perform  What-If Analysis</vt:lpstr>
      <vt:lpstr>Design a Worksheet for What-If Analysis</vt:lpstr>
      <vt:lpstr>Design a Worksheet for What-If Analysis</vt:lpstr>
      <vt:lpstr>Answer What-If Questions by  Changing Values in a Worksheet</vt:lpstr>
      <vt:lpstr>Answer What-If Questions by  Changing Values in a Worksheet</vt:lpstr>
      <vt:lpstr>Answer What-If Questions by  Changing Values in a Worksheet</vt:lpstr>
      <vt:lpstr>Answer What-If Questions by  Changing Values in a Worksheet</vt:lpstr>
      <vt:lpstr>Chart Data with a Line Chart</vt:lpstr>
      <vt:lpstr>Chart Data with a Line Chart</vt:lpstr>
      <vt:lpstr>Chart Data with a Line Chart</vt:lpstr>
      <vt:lpstr>Chart Data with a Line Chart</vt:lpstr>
      <vt:lpstr>Chart Data with a Line Chart</vt:lpstr>
      <vt:lpstr>Chart Data with a Line Chart</vt:lpstr>
      <vt:lpstr>Chart Data with a Line Chart</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Kosharek</dc:creator>
  <cp:lastModifiedBy>CE</cp:lastModifiedBy>
  <cp:revision>95</cp:revision>
  <dcterms:created xsi:type="dcterms:W3CDTF">2015-10-02T22:52:27Z</dcterms:created>
  <dcterms:modified xsi:type="dcterms:W3CDTF">2016-02-26T02:59:18Z</dcterms:modified>
</cp:coreProperties>
</file>