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5" r:id="rId2"/>
    <p:sldId id="264" r:id="rId3"/>
    <p:sldId id="257" r:id="rId4"/>
    <p:sldId id="266" r:id="rId5"/>
    <p:sldId id="269" r:id="rId6"/>
    <p:sldId id="267" r:id="rId7"/>
    <p:sldId id="268" r:id="rId8"/>
    <p:sldId id="270" r:id="rId9"/>
    <p:sldId id="271" r:id="rId10"/>
    <p:sldId id="272" r:id="rId11"/>
    <p:sldId id="273" r:id="rId12"/>
    <p:sldId id="274" r:id="rId13"/>
    <p:sldId id="276" r:id="rId14"/>
    <p:sldId id="275" r:id="rId15"/>
    <p:sldId id="278" r:id="rId16"/>
    <p:sldId id="277" r:id="rId17"/>
    <p:sldId id="279" r:id="rId18"/>
    <p:sldId id="280" r:id="rId19"/>
    <p:sldId id="281" r:id="rId20"/>
    <p:sldId id="282" r:id="rId21"/>
    <p:sldId id="283" r:id="rId22"/>
    <p:sldId id="284" r:id="rId23"/>
    <p:sldId id="285" r:id="rId24"/>
    <p:sldId id="286" r:id="rId25"/>
    <p:sldId id="288" r:id="rId26"/>
    <p:sldId id="287" r:id="rId27"/>
    <p:sldId id="289" r:id="rId28"/>
    <p:sldId id="290" r:id="rId29"/>
    <p:sldId id="260"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77916" autoAdjust="0"/>
  </p:normalViewPr>
  <p:slideViewPr>
    <p:cSldViewPr snapToGrid="0">
      <p:cViewPr varScale="1">
        <p:scale>
          <a:sx n="53" d="100"/>
          <a:sy n="53" d="100"/>
        </p:scale>
        <p:origin x="-1376" y="-1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dirty="0"/>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dirty="0"/>
          </a:p>
        </p:txBody>
      </p:sp>
    </p:spTree>
    <p:extLst>
      <p:ext uri="{BB962C8B-B14F-4D97-AF65-F5344CB8AC3E}">
        <p14:creationId xmlns:p14="http://schemas.microsoft.com/office/powerpoint/2010/main" val="260736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can be rotated in a worksheet. In this example, in</a:t>
            </a:r>
            <a:r>
              <a:rPr lang="en-US" baseline="0" dirty="0"/>
              <a:t> </a:t>
            </a:r>
            <a:r>
              <a:rPr lang="en-US" dirty="0"/>
              <a:t>cell c6, the font</a:t>
            </a:r>
            <a:r>
              <a:rPr lang="en-US" baseline="0" dirty="0"/>
              <a:t> size and color was changed and bold and italic were added. R</a:t>
            </a:r>
            <a:r>
              <a:rPr lang="en-US" dirty="0"/>
              <a:t>ange</a:t>
            </a:r>
            <a:r>
              <a:rPr lang="en-US" baseline="0" dirty="0"/>
              <a:t> C4:C8 was merged and then rotated in the Format Cells dialog box, which is accessed from the shortcut menu.</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12</a:t>
            </a:fld>
            <a:endParaRPr lang="en-US" dirty="0"/>
          </a:p>
        </p:txBody>
      </p:sp>
    </p:spTree>
    <p:extLst>
      <p:ext uri="{BB962C8B-B14F-4D97-AF65-F5344CB8AC3E}">
        <p14:creationId xmlns:p14="http://schemas.microsoft.com/office/powerpoint/2010/main" val="372159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13</a:t>
            </a:fld>
            <a:endParaRPr lang="en-US" dirty="0"/>
          </a:p>
        </p:txBody>
      </p:sp>
    </p:spTree>
    <p:extLst>
      <p:ext uri="{BB962C8B-B14F-4D97-AF65-F5344CB8AC3E}">
        <p14:creationId xmlns:p14="http://schemas.microsoft.com/office/powerpoint/2010/main" val="307612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Excel can obtain the date and time from your computer’s calendar and clock, and display this information on your worksheet. The </a:t>
            </a:r>
            <a:r>
              <a:rPr lang="en-US" b="1" dirty="0"/>
              <a:t>NOW function</a:t>
            </a:r>
            <a:r>
              <a:rPr lang="en-US" b="1" baseline="0" dirty="0"/>
              <a:t> </a:t>
            </a:r>
            <a:r>
              <a:rPr lang="en-US" baseline="0" dirty="0"/>
              <a:t>retrieves the date and time from your computer’s calendar and clock and inserts the information into the selected cell.</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14</a:t>
            </a:fld>
            <a:endParaRPr lang="en-US" dirty="0"/>
          </a:p>
        </p:txBody>
      </p:sp>
    </p:spTree>
    <p:extLst>
      <p:ext uri="{BB962C8B-B14F-4D97-AF65-F5344CB8AC3E}">
        <p14:creationId xmlns:p14="http://schemas.microsoft.com/office/powerpoint/2010/main" val="264629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Freeze Panes </a:t>
            </a:r>
            <a:r>
              <a:rPr lang="en-US" dirty="0"/>
              <a:t>command enables you</a:t>
            </a:r>
            <a:r>
              <a:rPr lang="en-US" baseline="0" dirty="0"/>
              <a:t> to select one or more rows or columns and then freeze or lock them into place. A </a:t>
            </a:r>
            <a:r>
              <a:rPr lang="en-US" b="1" baseline="0" dirty="0"/>
              <a:t>pane</a:t>
            </a:r>
            <a:r>
              <a:rPr lang="en-US" baseline="0" dirty="0"/>
              <a:t> is a portion of a worksheet window bounded by and separated from other portions by vertical or horizontal bars.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15</a:t>
            </a:fld>
            <a:endParaRPr lang="en-US" dirty="0"/>
          </a:p>
        </p:txBody>
      </p:sp>
    </p:spTree>
    <p:extLst>
      <p:ext uri="{BB962C8B-B14F-4D97-AF65-F5344CB8AC3E}">
        <p14:creationId xmlns:p14="http://schemas.microsoft.com/office/powerpoint/2010/main" val="2168053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analyze a group of related data, you can convert a range of cells to an </a:t>
            </a:r>
            <a:r>
              <a:rPr lang="en-US" b="1" baseline="0" dirty="0"/>
              <a:t>Excel table</a:t>
            </a:r>
            <a:r>
              <a:rPr lang="en-US" baseline="0" dirty="0"/>
              <a:t>. An Excel table has a series of rows and columns that contains related data that is managed independently from the data in other rows and columns in the worksheet. A table can have a style applied as shown in this worksheet.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16</a:t>
            </a:fld>
            <a:endParaRPr lang="en-US" dirty="0"/>
          </a:p>
        </p:txBody>
      </p:sp>
    </p:spTree>
    <p:extLst>
      <p:ext uri="{BB962C8B-B14F-4D97-AF65-F5344CB8AC3E}">
        <p14:creationId xmlns:p14="http://schemas.microsoft.com/office/powerpoint/2010/main" val="33922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t>
            </a:r>
            <a:r>
              <a:rPr lang="en-US" b="1" dirty="0"/>
              <a:t>sort</a:t>
            </a:r>
            <a:r>
              <a:rPr lang="en-US" dirty="0"/>
              <a:t> tables—arrange all</a:t>
            </a:r>
            <a:r>
              <a:rPr lang="en-US" baseline="0" dirty="0"/>
              <a:t> the data in a specific order—in ascending or descending order.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17</a:t>
            </a:fld>
            <a:endParaRPr lang="en-US" dirty="0"/>
          </a:p>
        </p:txBody>
      </p:sp>
    </p:spTree>
    <p:extLst>
      <p:ext uri="{BB962C8B-B14F-4D97-AF65-F5344CB8AC3E}">
        <p14:creationId xmlns:p14="http://schemas.microsoft.com/office/powerpoint/2010/main" val="1096369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a:t>
            </a:r>
            <a:r>
              <a:rPr lang="en-US" b="1" dirty="0"/>
              <a:t>filter</a:t>
            </a:r>
            <a:r>
              <a:rPr lang="en-US" dirty="0"/>
              <a:t> tables—display only a portion of the data based</a:t>
            </a:r>
            <a:r>
              <a:rPr lang="en-US" baseline="0" dirty="0"/>
              <a:t> on matching a specific value—to show only the data that meets the criteria that you specify. When you are finished answering questions about the data, you can clear the filter.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18</a:t>
            </a:fld>
            <a:endParaRPr lang="en-US" dirty="0"/>
          </a:p>
        </p:txBody>
      </p:sp>
    </p:spTree>
    <p:extLst>
      <p:ext uri="{BB962C8B-B14F-4D97-AF65-F5344CB8AC3E}">
        <p14:creationId xmlns:p14="http://schemas.microsoft.com/office/powerpoint/2010/main" val="2236069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magnify or shrink the view of a worksheet on your screen to either zoom in </a:t>
            </a:r>
            <a:r>
              <a:rPr lang="en-US" baseline="0" dirty="0"/>
              <a:t>or zoom out. You can also </a:t>
            </a:r>
            <a:r>
              <a:rPr lang="en-US" b="1" baseline="0" dirty="0"/>
              <a:t>split</a:t>
            </a:r>
            <a:r>
              <a:rPr lang="en-US" baseline="0" dirty="0"/>
              <a:t> a worksheet window into panes. If a worksheet is too wide, too long, or both, to print on one page, Excel’s </a:t>
            </a:r>
            <a:r>
              <a:rPr lang="en-US" b="1" baseline="0" dirty="0"/>
              <a:t>Print Title </a:t>
            </a:r>
            <a:r>
              <a:rPr lang="en-US" baseline="0" dirty="0"/>
              <a:t>and </a:t>
            </a:r>
            <a:r>
              <a:rPr lang="en-US" b="1" baseline="0" dirty="0"/>
              <a:t>Scale to Fit </a:t>
            </a:r>
            <a:r>
              <a:rPr lang="en-US" baseline="0" dirty="0"/>
              <a:t>commands can help you create pages that are attractive and easy to read. As you can see above, vertical and horizontal split bars display when you split a window.</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19</a:t>
            </a:fld>
            <a:endParaRPr lang="en-US" dirty="0"/>
          </a:p>
        </p:txBody>
      </p:sp>
    </p:spTree>
    <p:extLst>
      <p:ext uri="{BB962C8B-B14F-4D97-AF65-F5344CB8AC3E}">
        <p14:creationId xmlns:p14="http://schemas.microsoft.com/office/powerpoint/2010/main" val="116400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a:t>
            </a:r>
            <a:r>
              <a:rPr lang="en-US" baseline="0" dirty="0"/>
              <a:t> settings that help you print a professional-looking, large worksheet include:</a:t>
            </a:r>
          </a:p>
          <a:p>
            <a:pPr marL="171450" indent="-171450">
              <a:buFont typeface="Arial" panose="020B0604020202020204" pitchFamily="34" charset="0"/>
              <a:buChar char="•"/>
            </a:pPr>
            <a:r>
              <a:rPr lang="en-US" baseline="0" dirty="0"/>
              <a:t>Center on page command</a:t>
            </a:r>
          </a:p>
          <a:p>
            <a:pPr marL="171450" indent="-171450">
              <a:buFont typeface="Arial" panose="020B0604020202020204" pitchFamily="34" charset="0"/>
              <a:buChar char="•"/>
            </a:pPr>
            <a:r>
              <a:rPr lang="en-US" baseline="0" dirty="0"/>
              <a:t>Landscape orientation</a:t>
            </a:r>
          </a:p>
          <a:p>
            <a:pPr marL="171450" indent="-171450">
              <a:buFont typeface="Arial" panose="020B0604020202020204" pitchFamily="34" charset="0"/>
              <a:buChar char="•"/>
            </a:pPr>
            <a:r>
              <a:rPr lang="en-US" baseline="0" dirty="0"/>
              <a:t>Fil All Columns on One Page command</a:t>
            </a:r>
          </a:p>
          <a:p>
            <a:pPr marL="171450" indent="-171450">
              <a:buFont typeface="Arial" panose="020B0604020202020204" pitchFamily="34" charset="0"/>
              <a:buChar char="•"/>
            </a:pPr>
            <a:r>
              <a:rPr lang="en-US" baseline="0" dirty="0"/>
              <a:t>Print Titles command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20</a:t>
            </a:fld>
            <a:endParaRPr lang="en-US" dirty="0"/>
          </a:p>
        </p:txBody>
      </p:sp>
    </p:spTree>
    <p:extLst>
      <p:ext uri="{BB962C8B-B14F-4D97-AF65-F5344CB8AC3E}">
        <p14:creationId xmlns:p14="http://schemas.microsoft.com/office/powerpoint/2010/main" val="3961967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Sheet tabs </a:t>
            </a:r>
            <a:r>
              <a:rPr lang="en-US" dirty="0"/>
              <a:t>identify each worksheet in a workbook and display along the lower left edge of the workbook window. Sheet tab colors can also be changed.</a:t>
            </a:r>
          </a:p>
        </p:txBody>
      </p:sp>
      <p:sp>
        <p:nvSpPr>
          <p:cNvPr id="4" name="Slide Number Placeholder 3"/>
          <p:cNvSpPr>
            <a:spLocks noGrp="1"/>
          </p:cNvSpPr>
          <p:nvPr>
            <p:ph type="sldNum" sz="quarter" idx="10"/>
          </p:nvPr>
        </p:nvSpPr>
        <p:spPr/>
        <p:txBody>
          <a:bodyPr/>
          <a:lstStyle/>
          <a:p>
            <a:fld id="{88ADDA8E-F1FE-4702-89FD-7D4E28BF10FB}" type="slidenum">
              <a:rPr lang="en-US" smtClean="0"/>
              <a:t>21</a:t>
            </a:fld>
            <a:endParaRPr lang="en-US" dirty="0"/>
          </a:p>
        </p:txBody>
      </p:sp>
    </p:spTree>
    <p:extLst>
      <p:ext uri="{BB962C8B-B14F-4D97-AF65-F5344CB8AC3E}">
        <p14:creationId xmlns:p14="http://schemas.microsoft.com/office/powerpoint/2010/main" val="17843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Excel’s statistical functions are useful for common calculations that you probably encounter frequently. Statistical functions help you to calculate information</a:t>
            </a:r>
            <a:r>
              <a:rPr lang="en-US" baseline="0" dirty="0"/>
              <a:t> in worksheets.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a:t>
            </a:fld>
            <a:endParaRPr lang="en-US" dirty="0"/>
          </a:p>
        </p:txBody>
      </p:sp>
    </p:spTree>
    <p:extLst>
      <p:ext uri="{BB962C8B-B14F-4D97-AF65-F5344CB8AC3E}">
        <p14:creationId xmlns:p14="http://schemas.microsoft.com/office/powerpoint/2010/main" val="4236181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Dates represent a type of value that you can enter in a cell. When you enter a date, Excel assigns a serial value—a number—to the date. This makes it possible to treat dates like other numbers and use them</a:t>
            </a:r>
            <a:r>
              <a:rPr lang="en-US" baseline="0" dirty="0"/>
              <a:t> in calculations.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22</a:t>
            </a:fld>
            <a:endParaRPr lang="en-US" dirty="0"/>
          </a:p>
        </p:txBody>
      </p:sp>
    </p:spTree>
    <p:extLst>
      <p:ext uri="{BB962C8B-B14F-4D97-AF65-F5344CB8AC3E}">
        <p14:creationId xmlns:p14="http://schemas.microsoft.com/office/powerpoint/2010/main" val="1738853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in cells can be copied to other cells</a:t>
            </a:r>
            <a:r>
              <a:rPr lang="en-US" baseline="0" dirty="0"/>
              <a:t>. When you paste data to another cell, the </a:t>
            </a:r>
            <a:r>
              <a:rPr lang="en-US" b="1" baseline="0" dirty="0"/>
              <a:t>Paste Options gallery</a:t>
            </a:r>
            <a:r>
              <a:rPr lang="en-US" baseline="0" dirty="0"/>
              <a:t> displays, which includes Live Preview to preview the Paste formatting that you want.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23</a:t>
            </a:fld>
            <a:endParaRPr lang="en-US" dirty="0"/>
          </a:p>
        </p:txBody>
      </p:sp>
    </p:spTree>
    <p:extLst>
      <p:ext uri="{BB962C8B-B14F-4D97-AF65-F5344CB8AC3E}">
        <p14:creationId xmlns:p14="http://schemas.microsoft.com/office/powerpoint/2010/main" val="777893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enter or edit data on several worksheets at the same time. Use the Ctrl key to select more than one worksheet tab. If the sheet tab displays with a solid background color, you know the sheet is not selected. If you see </a:t>
            </a:r>
            <a:r>
              <a:rPr lang="en-US" i="1" dirty="0"/>
              <a:t>[Group]</a:t>
            </a:r>
            <a:r>
              <a:rPr lang="en-US" i="1" baseline="0" dirty="0"/>
              <a:t> </a:t>
            </a:r>
            <a:r>
              <a:rPr lang="en-US" baseline="0" dirty="0"/>
              <a:t>in the title bar and tab names are underlined, those sheets have been grouped.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24</a:t>
            </a:fld>
            <a:endParaRPr lang="en-US" dirty="0"/>
          </a:p>
        </p:txBody>
      </p:sp>
    </p:spTree>
    <p:extLst>
      <p:ext uri="{BB962C8B-B14F-4D97-AF65-F5344CB8AC3E}">
        <p14:creationId xmlns:p14="http://schemas.microsoft.com/office/powerpoint/2010/main" val="360628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Formulas, formatting, and style</a:t>
            </a:r>
            <a:r>
              <a:rPr lang="en-US" baseline="0" dirty="0"/>
              <a:t>s in this workbook were applied to several worksheets at the same time by grouping the sheets.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25</a:t>
            </a:fld>
            <a:endParaRPr lang="en-US" dirty="0"/>
          </a:p>
        </p:txBody>
      </p:sp>
    </p:spTree>
    <p:extLst>
      <p:ext uri="{BB962C8B-B14F-4D97-AF65-F5344CB8AC3E}">
        <p14:creationId xmlns:p14="http://schemas.microsoft.com/office/powerpoint/2010/main" val="2395108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summary sheet </a:t>
            </a:r>
            <a:r>
              <a:rPr lang="en-US" dirty="0"/>
              <a:t>is a worksheet where totals from other worksheets are displayed and summarized. This summary sheet uses</a:t>
            </a:r>
            <a:r>
              <a:rPr lang="en-US" baseline="0" dirty="0"/>
              <a:t> formulas constructed from other sheets in the workbook, known as the </a:t>
            </a:r>
            <a:r>
              <a:rPr lang="en-US" b="1" baseline="0" dirty="0"/>
              <a:t>detail sheets</a:t>
            </a:r>
            <a:r>
              <a:rPr lang="en-US" baseline="0" dirty="0"/>
              <a:t>. This summary sheet also contains sparklines—tiny charts within a single cell that show a data trend.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26</a:t>
            </a:fld>
            <a:endParaRPr lang="en-US" dirty="0"/>
          </a:p>
        </p:txBody>
      </p:sp>
    </p:spTree>
    <p:extLst>
      <p:ext uri="{BB962C8B-B14F-4D97-AF65-F5344CB8AC3E}">
        <p14:creationId xmlns:p14="http://schemas.microsoft.com/office/powerpoint/2010/main" val="413925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drag a worksheet to a new location. This summary sheet was moved to be the first worksheet in the workbook.</a:t>
            </a:r>
          </a:p>
        </p:txBody>
      </p:sp>
      <p:sp>
        <p:nvSpPr>
          <p:cNvPr id="4" name="Slide Number Placeholder 3"/>
          <p:cNvSpPr>
            <a:spLocks noGrp="1"/>
          </p:cNvSpPr>
          <p:nvPr>
            <p:ph type="sldNum" sz="quarter" idx="10"/>
          </p:nvPr>
        </p:nvSpPr>
        <p:spPr/>
        <p:txBody>
          <a:bodyPr/>
          <a:lstStyle/>
          <a:p>
            <a:fld id="{88ADDA8E-F1FE-4702-89FD-7D4E28BF10FB}" type="slidenum">
              <a:rPr lang="en-US" smtClean="0"/>
              <a:t>27</a:t>
            </a:fld>
            <a:endParaRPr lang="en-US" dirty="0"/>
          </a:p>
        </p:txBody>
      </p:sp>
    </p:spTree>
    <p:extLst>
      <p:ext uri="{BB962C8B-B14F-4D97-AF65-F5344CB8AC3E}">
        <p14:creationId xmlns:p14="http://schemas.microsoft.com/office/powerpoint/2010/main" val="462772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selecting more than one worksheet, you can apply the same formatting to all the worksheets at the same time, for example, to repeat headers or footers. You can also group worksheets in order to print several sheets at one time. In Print Preview, the number of pages that will print is indicated at the bottom of the window, as shown here.</a:t>
            </a:r>
          </a:p>
        </p:txBody>
      </p:sp>
      <p:sp>
        <p:nvSpPr>
          <p:cNvPr id="4" name="Slide Number Placeholder 3"/>
          <p:cNvSpPr>
            <a:spLocks noGrp="1"/>
          </p:cNvSpPr>
          <p:nvPr>
            <p:ph type="sldNum" sz="quarter" idx="10"/>
          </p:nvPr>
        </p:nvSpPr>
        <p:spPr/>
        <p:txBody>
          <a:bodyPr/>
          <a:lstStyle/>
          <a:p>
            <a:fld id="{88ADDA8E-F1FE-4702-89FD-7D4E28BF10FB}" type="slidenum">
              <a:rPr lang="en-US" smtClean="0"/>
              <a:t>28</a:t>
            </a:fld>
            <a:endParaRPr lang="en-US" dirty="0"/>
          </a:p>
        </p:txBody>
      </p:sp>
    </p:spTree>
    <p:extLst>
      <p:ext uri="{BB962C8B-B14F-4D97-AF65-F5344CB8AC3E}">
        <p14:creationId xmlns:p14="http://schemas.microsoft.com/office/powerpoint/2010/main" val="38708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Flash Fill </a:t>
            </a:r>
            <a:r>
              <a:rPr lang="en-US" dirty="0"/>
              <a:t>recognizes a pattern in your data, and then automatically fills in values when you enter examples of the output that you want. A</a:t>
            </a:r>
            <a:r>
              <a:rPr lang="en-US" baseline="0" dirty="0"/>
              <a:t> </a:t>
            </a:r>
            <a:r>
              <a:rPr lang="en-US" b="1" baseline="0" dirty="0"/>
              <a:t>function</a:t>
            </a:r>
            <a:r>
              <a:rPr lang="en-US" baseline="0" dirty="0"/>
              <a:t> is a predefined formula. Statistical functions include AVERAGE, MEDIAN, MIN, and MAX functions.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5</a:t>
            </a:fld>
            <a:endParaRPr lang="en-US" dirty="0"/>
          </a:p>
        </p:txBody>
      </p:sp>
    </p:spTree>
    <p:extLst>
      <p:ext uri="{BB962C8B-B14F-4D97-AF65-F5344CB8AC3E}">
        <p14:creationId xmlns:p14="http://schemas.microsoft.com/office/powerpoint/2010/main" val="186539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SUM function </a:t>
            </a:r>
            <a:r>
              <a:rPr lang="en-US" dirty="0"/>
              <a:t>is a predefined formula that adds all the numbers in a selected range</a:t>
            </a:r>
            <a:r>
              <a:rPr lang="en-US" baseline="0" dirty="0"/>
              <a:t> of cells. You can insert the SUM function from the Home tab, from the Formulas tab, or by using the keyboard shortcut, Alt +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6</a:t>
            </a:fld>
            <a:endParaRPr lang="en-US" dirty="0"/>
          </a:p>
        </p:txBody>
      </p:sp>
    </p:spTree>
    <p:extLst>
      <p:ext uri="{BB962C8B-B14F-4D97-AF65-F5344CB8AC3E}">
        <p14:creationId xmlns:p14="http://schemas.microsoft.com/office/powerpoint/2010/main" val="55188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Functions button on the Formulas tab offers many function options, including the AVERAGE function, as shown</a:t>
            </a:r>
            <a:r>
              <a:rPr lang="en-US" baseline="0" dirty="0"/>
              <a:t> here. The </a:t>
            </a:r>
            <a:r>
              <a:rPr lang="en-US" b="1" baseline="0" dirty="0"/>
              <a:t>AVERAGE function </a:t>
            </a:r>
            <a:r>
              <a:rPr lang="en-US" baseline="0" dirty="0"/>
              <a:t>adds a group of values, and then divides the result by the number of values in the group.</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7</a:t>
            </a:fld>
            <a:endParaRPr lang="en-US" dirty="0"/>
          </a:p>
        </p:txBody>
      </p:sp>
    </p:spTree>
    <p:extLst>
      <p:ext uri="{BB962C8B-B14F-4D97-AF65-F5344CB8AC3E}">
        <p14:creationId xmlns:p14="http://schemas.microsoft.com/office/powerpoint/2010/main" val="77311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Function Arguments dialog box allows you to enter the arguments</a:t>
            </a:r>
            <a:r>
              <a:rPr lang="en-US" baseline="0" dirty="0"/>
              <a:t> for the function. The AVERAGE function, as shown here, needs a range of cells entered.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8</a:t>
            </a:fld>
            <a:endParaRPr lang="en-US" dirty="0"/>
          </a:p>
        </p:txBody>
      </p:sp>
    </p:spTree>
    <p:extLst>
      <p:ext uri="{BB962C8B-B14F-4D97-AF65-F5344CB8AC3E}">
        <p14:creationId xmlns:p14="http://schemas.microsoft.com/office/powerpoint/2010/main" val="336041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MEDIAN</a:t>
            </a:r>
            <a:r>
              <a:rPr lang="en-US" b="1" baseline="0" dirty="0"/>
              <a:t> function </a:t>
            </a:r>
            <a:r>
              <a:rPr lang="en-US" baseline="0" dirty="0"/>
              <a:t>is a statistical function that describes a group of data; it finds the middle value that has as many values above it in the group as are below it. </a:t>
            </a:r>
            <a:r>
              <a:rPr lang="en-US" i="1" baseline="0" dirty="0"/>
              <a:t>Defining the arguments</a:t>
            </a:r>
            <a:r>
              <a:rPr lang="en-US" baseline="0" dirty="0"/>
              <a:t>—indicating which cells you want to use in the function’s calculation—is done in the Function Arguments dialog box.</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9</a:t>
            </a:fld>
            <a:endParaRPr lang="en-US" dirty="0"/>
          </a:p>
        </p:txBody>
      </p:sp>
    </p:spTree>
    <p:extLst>
      <p:ext uri="{BB962C8B-B14F-4D97-AF65-F5344CB8AC3E}">
        <p14:creationId xmlns:p14="http://schemas.microsoft.com/office/powerpoint/2010/main" val="211906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MIN function </a:t>
            </a:r>
            <a:r>
              <a:rPr lang="en-US" dirty="0"/>
              <a:t>determines the smallest value in a selected range of values. The statistical </a:t>
            </a:r>
            <a:r>
              <a:rPr lang="en-US" b="1" dirty="0"/>
              <a:t>MAX function </a:t>
            </a:r>
            <a:r>
              <a:rPr lang="en-US" dirty="0"/>
              <a:t>determines the largest value in a selected range of values.</a:t>
            </a:r>
          </a:p>
        </p:txBody>
      </p:sp>
      <p:sp>
        <p:nvSpPr>
          <p:cNvPr id="4" name="Slide Number Placeholder 3"/>
          <p:cNvSpPr>
            <a:spLocks noGrp="1"/>
          </p:cNvSpPr>
          <p:nvPr>
            <p:ph type="sldNum" sz="quarter" idx="10"/>
          </p:nvPr>
        </p:nvSpPr>
        <p:spPr/>
        <p:txBody>
          <a:bodyPr/>
          <a:lstStyle/>
          <a:p>
            <a:fld id="{88ADDA8E-F1FE-4702-89FD-7D4E28BF10FB}" type="slidenum">
              <a:rPr lang="en-US" smtClean="0"/>
              <a:t>10</a:t>
            </a:fld>
            <a:endParaRPr lang="en-US" dirty="0"/>
          </a:p>
        </p:txBody>
      </p:sp>
    </p:spTree>
    <p:extLst>
      <p:ext uri="{BB962C8B-B14F-4D97-AF65-F5344CB8AC3E}">
        <p14:creationId xmlns:p14="http://schemas.microsoft.com/office/powerpoint/2010/main" val="32136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move a formula, the cell references within the formula do not change, no matter what type of cell reference you use. If you move cells that are not wide enough to display number values, a message is displayed so you can adjust as necessary. If a cell width is too narrow to display the entire number, Excel displays the #### message.</a:t>
            </a:r>
          </a:p>
        </p:txBody>
      </p:sp>
      <p:sp>
        <p:nvSpPr>
          <p:cNvPr id="4" name="Slide Number Placeholder 3"/>
          <p:cNvSpPr>
            <a:spLocks noGrp="1"/>
          </p:cNvSpPr>
          <p:nvPr>
            <p:ph type="sldNum" sz="quarter" idx="10"/>
          </p:nvPr>
        </p:nvSpPr>
        <p:spPr/>
        <p:txBody>
          <a:bodyPr/>
          <a:lstStyle/>
          <a:p>
            <a:fld id="{88ADDA8E-F1FE-4702-89FD-7D4E28BF10FB}" type="slidenum">
              <a:rPr lang="en-US" smtClean="0"/>
              <a:t>11</a:t>
            </a:fld>
            <a:endParaRPr lang="en-US" dirty="0"/>
          </a:p>
        </p:txBody>
      </p:sp>
    </p:spTree>
    <p:extLst>
      <p:ext uri="{BB962C8B-B14F-4D97-AF65-F5344CB8AC3E}">
        <p14:creationId xmlns:p14="http://schemas.microsoft.com/office/powerpoint/2010/main" val="308371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transition xmlns:p14="http://schemas.microsoft.com/office/powerpoint/2010/mai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7" name="Rectangle 6"/>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016889"/>
          </a:xfrm>
        </p:spPr>
        <p:txBody>
          <a:bodyPr/>
          <a:lstStyle>
            <a:lvl1pPr>
              <a:defRPr>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a:t>Edit Master text styles</a:t>
            </a:r>
          </a:p>
          <a:p>
            <a:pPr lvl="1"/>
            <a:r>
              <a:rPr lang="en-US" dirty="0"/>
              <a:t>Second level</a:t>
            </a:r>
          </a:p>
          <a:p>
            <a:pPr lvl="2"/>
            <a:r>
              <a:rPr lang="en-US" dirty="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Tree>
    <p:extLst>
      <p:ext uri="{BB962C8B-B14F-4D97-AF65-F5344CB8AC3E}">
        <p14:creationId xmlns:p14="http://schemas.microsoft.com/office/powerpoint/2010/main" val="2014814651"/>
      </p:ext>
    </p:extLst>
  </p:cSld>
  <p:clrMapOvr>
    <a:masterClrMapping/>
  </p:clrMapOvr>
  <p:transition xmlns:p14="http://schemas.microsoft.com/office/powerpoint/2010/mai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a:t>Click to add chapter </a:t>
            </a:r>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chapter title</a:t>
            </a:r>
          </a:p>
        </p:txBody>
      </p:sp>
    </p:spTree>
    <p:extLst>
      <p:ext uri="{BB962C8B-B14F-4D97-AF65-F5344CB8AC3E}">
        <p14:creationId xmlns:p14="http://schemas.microsoft.com/office/powerpoint/2010/main" val="3949214274"/>
      </p:ext>
    </p:extLst>
  </p:cSld>
  <p:clrMapOvr>
    <a:masterClrMapping/>
  </p:clrMapOvr>
  <p:transition xmlns:p14="http://schemas.microsoft.com/office/powerpoint/2010/mai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transition xmlns:p14="http://schemas.microsoft.com/office/powerpoint/2010/mai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endParaRPr lang="en-US" dirty="0"/>
          </a:p>
        </p:txBody>
      </p:sp>
    </p:spTree>
    <p:extLst>
      <p:ext uri="{BB962C8B-B14F-4D97-AF65-F5344CB8AC3E}">
        <p14:creationId xmlns:p14="http://schemas.microsoft.com/office/powerpoint/2010/main" val="2065754378"/>
      </p:ext>
    </p:extLst>
  </p:cSld>
  <p:clrMapOvr>
    <a:masterClrMapping/>
  </p:clrMapOvr>
  <p:transition xmlns:p14="http://schemas.microsoft.com/office/powerpoint/2010/mai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transition xmlns:p14="http://schemas.microsoft.com/office/powerpoint/2010/mai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transition xmlns:p14="http://schemas.microsoft.com/office/powerpoint/2010/mai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transition xmlns:p14="http://schemas.microsoft.com/office/powerpoint/2010/mai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transition xmlns:p14="http://schemas.microsoft.com/office/powerpoint/2010/main" spd="slow">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9"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t>Copyright © 2017 Pearson Education, Inc. </a:t>
            </a:r>
            <a:r>
              <a:rPr lang="en-US" dirty="0"/>
              <a:t>  </a:t>
            </a:r>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xmlns:p14="http://schemas.microsoft.com/office/powerpoint/2010/main" spd="slow">
    <p:cover dir="r"/>
  </p:transition>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a:latin typeface="Bodoni MT Condensed" panose="02070606080606020203" pitchFamily="18" charset="0"/>
              </a:rPr>
              <a:t/>
            </a:r>
            <a:br>
              <a:rPr lang="en-US" sz="19900" dirty="0">
                <a:latin typeface="Bodoni MT Condensed" panose="02070606080606020203" pitchFamily="18" charset="0"/>
              </a:rPr>
            </a:br>
            <a:r>
              <a:rPr lang="en-US" sz="4400" dirty="0">
                <a:latin typeface="Arial Narrow" panose="020B0606020202030204" pitchFamily="34" charset="0"/>
              </a:rPr>
              <a:t>with Microsoft Office 2</a:t>
            </a:r>
            <a:r>
              <a:rPr lang="en-US" sz="4000" dirty="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a:t>Gaskin	Vargas	Geoghan    Graviett</a:t>
            </a:r>
          </a:p>
        </p:txBody>
      </p:sp>
      <p:pic>
        <p:nvPicPr>
          <p:cNvPr id="4" name="Picture 3" descr="9780134259444_hir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568276879"/>
      </p:ext>
    </p:extLst>
  </p:cSld>
  <p:clrMapOvr>
    <a:masterClrMapping/>
  </p:clrMapOvr>
  <p:transition xmlns:p14="http://schemas.microsoft.com/office/powerpoint/2010/mai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 Flash Fill and the SUM, AVERAGE, MEDIAN, MIN, and MAX Functions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696464"/>
            <a:ext cx="6242304" cy="1871472"/>
          </a:xfrm>
        </p:spPr>
      </p:pic>
    </p:spTree>
    <p:extLst>
      <p:ext uri="{BB962C8B-B14F-4D97-AF65-F5344CB8AC3E}">
        <p14:creationId xmlns:p14="http://schemas.microsoft.com/office/powerpoint/2010/main" val="1665542486"/>
      </p:ext>
    </p:extLst>
  </p:cSld>
  <p:clrMapOvr>
    <a:masterClrMapping/>
  </p:clrMapOvr>
  <p:transition xmlns:p14="http://schemas.microsoft.com/office/powerpoint/2010/mai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Move Data, Resolve Error Messages, </a:t>
            </a:r>
            <a:br>
              <a:rPr lang="en-US" sz="4000" dirty="0"/>
            </a:br>
            <a:r>
              <a:rPr lang="en-US" sz="4000" dirty="0"/>
              <a:t>and Rotate Text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012639"/>
            <a:ext cx="6242304" cy="157276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848" y="3850272"/>
            <a:ext cx="6242304" cy="1469136"/>
          </a:xfrm>
          <a:prstGeom prst="rect">
            <a:avLst/>
          </a:prstGeom>
        </p:spPr>
      </p:pic>
    </p:spTree>
    <p:extLst>
      <p:ext uri="{BB962C8B-B14F-4D97-AF65-F5344CB8AC3E}">
        <p14:creationId xmlns:p14="http://schemas.microsoft.com/office/powerpoint/2010/main" val="827774730"/>
      </p:ext>
    </p:extLst>
  </p:cSld>
  <p:clrMapOvr>
    <a:masterClrMapping/>
  </p:clrMapOvr>
  <p:transition xmlns:p14="http://schemas.microsoft.com/office/powerpoint/2010/mai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1688" y="1797812"/>
            <a:ext cx="6242304" cy="2474976"/>
          </a:xfrm>
        </p:spPr>
      </p:pic>
      <p:sp>
        <p:nvSpPr>
          <p:cNvPr id="5" name="Title 1"/>
          <p:cNvSpPr>
            <a:spLocks noGrp="1"/>
          </p:cNvSpPr>
          <p:nvPr>
            <p:ph type="title"/>
          </p:nvPr>
        </p:nvSpPr>
        <p:spPr>
          <a:xfrm>
            <a:off x="838200" y="365125"/>
            <a:ext cx="10515600" cy="1016889"/>
          </a:xfrm>
        </p:spPr>
        <p:txBody>
          <a:bodyPr>
            <a:noAutofit/>
          </a:bodyPr>
          <a:lstStyle/>
          <a:p>
            <a:r>
              <a:rPr lang="en-US" sz="4000" dirty="0"/>
              <a:t>Move Data, Resolve Error Messages, </a:t>
            </a:r>
            <a:br>
              <a:rPr lang="en-US" sz="4000" dirty="0"/>
            </a:br>
            <a:r>
              <a:rPr lang="en-US" sz="4000" dirty="0"/>
              <a:t>and Rotate Text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448" y="4487926"/>
            <a:ext cx="6242304" cy="1188720"/>
          </a:xfrm>
          <a:prstGeom prst="rect">
            <a:avLst/>
          </a:prstGeom>
        </p:spPr>
      </p:pic>
      <p:sp>
        <p:nvSpPr>
          <p:cNvPr id="12" name="Bent Arrow 11"/>
          <p:cNvSpPr/>
          <p:nvPr/>
        </p:nvSpPr>
        <p:spPr>
          <a:xfrm rot="5400000">
            <a:off x="5142611" y="2937129"/>
            <a:ext cx="1815338" cy="2148840"/>
          </a:xfrm>
          <a:prstGeom prst="bentArrow">
            <a:avLst>
              <a:gd name="adj1" fmla="val 8630"/>
              <a:gd name="adj2" fmla="val 9889"/>
              <a:gd name="adj3" fmla="val 11148"/>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92331386"/>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750"/>
                            </p:stCondLst>
                            <p:childTnLst>
                              <p:par>
                                <p:cTn id="10" presetID="2" presetClass="entr" presetSubtype="8" fill="hold" grpId="0" nodeType="after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0-#ppt_w/2"/>
                                          </p:val>
                                        </p:tav>
                                        <p:tav tm="100000">
                                          <p:val>
                                            <p:strVal val="#ppt_x"/>
                                          </p:val>
                                        </p:tav>
                                      </p:tavLst>
                                    </p:anim>
                                    <p:anim calcmode="lin" valueType="num">
                                      <p:cBhvr additive="base">
                                        <p:cTn id="13" dur="75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8" fill="hold" nodeType="after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0-#ppt_w/2"/>
                                          </p:val>
                                        </p:tav>
                                        <p:tav tm="100000">
                                          <p:val>
                                            <p:strVal val="#ppt_x"/>
                                          </p:val>
                                        </p:tav>
                                      </p:tavLst>
                                    </p:anim>
                                    <p:anim calcmode="lin" valueType="num">
                                      <p:cBhvr additive="base">
                                        <p:cTn id="1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Use COUNTIF and IF Functions and </a:t>
            </a:r>
            <a:br>
              <a:rPr lang="en-US" sz="4000" dirty="0"/>
            </a:br>
            <a:r>
              <a:rPr lang="en-US" sz="4000" dirty="0"/>
              <a:t>Apply Conditional Formatting</a:t>
            </a:r>
          </a:p>
        </p:txBody>
      </p:sp>
      <p:sp>
        <p:nvSpPr>
          <p:cNvPr id="2" name="Content Placeholder 1"/>
          <p:cNvSpPr>
            <a:spLocks noGrp="1"/>
          </p:cNvSpPr>
          <p:nvPr>
            <p:ph idx="1"/>
          </p:nvPr>
        </p:nvSpPr>
        <p:spPr>
          <a:xfrm>
            <a:off x="561109" y="1693047"/>
            <a:ext cx="4961867" cy="4171231"/>
          </a:xfrm>
          <a:noFill/>
        </p:spPr>
        <p:txBody>
          <a:bodyPr numCol="1"/>
          <a:lstStyle/>
          <a:p>
            <a:r>
              <a:rPr lang="en-US" b="1" i="1" dirty="0"/>
              <a:t>COUNT function</a:t>
            </a:r>
          </a:p>
          <a:p>
            <a:pPr lvl="1"/>
            <a:r>
              <a:rPr lang="en-US" dirty="0"/>
              <a:t>Counts the number of cells in a range that contain numbers</a:t>
            </a:r>
          </a:p>
          <a:p>
            <a:r>
              <a:rPr lang="en-US" b="1" i="1" dirty="0"/>
              <a:t>IF function</a:t>
            </a:r>
          </a:p>
          <a:p>
            <a:pPr lvl="1"/>
            <a:r>
              <a:rPr lang="en-US" dirty="0"/>
              <a:t>Uses a logical test to check whether a condition is met</a:t>
            </a:r>
          </a:p>
          <a:p>
            <a:pPr lvl="1"/>
            <a:r>
              <a:rPr lang="en-US" dirty="0"/>
              <a:t>Then returns one value if true, and another value if false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315" y="4095743"/>
            <a:ext cx="5852160" cy="16230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0315" y="1800234"/>
            <a:ext cx="5836301" cy="2103120"/>
          </a:xfrm>
          <a:prstGeom prst="rect">
            <a:avLst/>
          </a:prstGeom>
        </p:spPr>
      </p:pic>
    </p:spTree>
    <p:extLst>
      <p:ext uri="{BB962C8B-B14F-4D97-AF65-F5344CB8AC3E}">
        <p14:creationId xmlns:p14="http://schemas.microsoft.com/office/powerpoint/2010/main" val="1999369882"/>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750"/>
                            </p:stCondLst>
                            <p:childTnLst>
                              <p:par>
                                <p:cTn id="10" presetID="2" presetClass="entr" presetSubtype="8"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Use Date &amp; Time Functions </a:t>
            </a:r>
            <a:br>
              <a:rPr lang="en-US" sz="4000" dirty="0"/>
            </a:br>
            <a:r>
              <a:rPr lang="en-US" sz="4000" dirty="0"/>
              <a:t>and Freeze Panes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915920"/>
            <a:ext cx="6242304" cy="1432560"/>
          </a:xfrm>
        </p:spPr>
      </p:pic>
    </p:spTree>
    <p:extLst>
      <p:ext uri="{BB962C8B-B14F-4D97-AF65-F5344CB8AC3E}">
        <p14:creationId xmlns:p14="http://schemas.microsoft.com/office/powerpoint/2010/main" val="1064036663"/>
      </p:ext>
    </p:extLst>
  </p:cSld>
  <p:clrMapOvr>
    <a:masterClrMapping/>
  </p:clrMapOvr>
  <p:transition xmlns:p14="http://schemas.microsoft.com/office/powerpoint/2010/mai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Use Date &amp; Time Functions </a:t>
            </a:r>
            <a:br>
              <a:rPr lang="en-US" sz="4000" dirty="0"/>
            </a:br>
            <a:r>
              <a:rPr lang="en-US" sz="4000" dirty="0"/>
              <a:t>and Freeze Panes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187448"/>
            <a:ext cx="6242304" cy="2889504"/>
          </a:xfrm>
        </p:spPr>
      </p:pic>
    </p:spTree>
    <p:extLst>
      <p:ext uri="{BB962C8B-B14F-4D97-AF65-F5344CB8AC3E}">
        <p14:creationId xmlns:p14="http://schemas.microsoft.com/office/powerpoint/2010/main" val="2736372331"/>
      </p:ext>
    </p:extLst>
  </p:cSld>
  <p:clrMapOvr>
    <a:masterClrMapping/>
  </p:clrMapOvr>
  <p:transition xmlns:p14="http://schemas.microsoft.com/office/powerpoint/2010/main" spd="slow">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Create, Sort, and Filter an Excel Table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458720"/>
            <a:ext cx="6242304" cy="2346960"/>
          </a:xfrm>
        </p:spPr>
      </p:pic>
    </p:spTree>
    <p:extLst>
      <p:ext uri="{BB962C8B-B14F-4D97-AF65-F5344CB8AC3E}">
        <p14:creationId xmlns:p14="http://schemas.microsoft.com/office/powerpoint/2010/main" val="2379181871"/>
      </p:ext>
    </p:extLst>
  </p:cSld>
  <p:clrMapOvr>
    <a:masterClrMapping/>
  </p:clrMapOvr>
  <p:transition xmlns:p14="http://schemas.microsoft.com/office/powerpoint/2010/mai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Create, Sort, and Filter an Excel Table</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937256"/>
            <a:ext cx="6242304" cy="1389888"/>
          </a:xfrm>
        </p:spPr>
      </p:pic>
    </p:spTree>
    <p:extLst>
      <p:ext uri="{BB962C8B-B14F-4D97-AF65-F5344CB8AC3E}">
        <p14:creationId xmlns:p14="http://schemas.microsoft.com/office/powerpoint/2010/main" val="803274983"/>
      </p:ext>
    </p:extLst>
  </p:cSld>
  <p:clrMapOvr>
    <a:masterClrMapping/>
  </p:clrMapOvr>
  <p:transition xmlns:p14="http://schemas.microsoft.com/office/powerpoint/2010/main" spd="slow">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Create, Sort, and Filter an Excel Table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92313"/>
            <a:ext cx="6242304" cy="138988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496" y="3799748"/>
            <a:ext cx="6242304" cy="1627632"/>
          </a:xfrm>
          <a:prstGeom prst="rect">
            <a:avLst/>
          </a:prstGeom>
        </p:spPr>
      </p:pic>
    </p:spTree>
    <p:extLst>
      <p:ext uri="{BB962C8B-B14F-4D97-AF65-F5344CB8AC3E}">
        <p14:creationId xmlns:p14="http://schemas.microsoft.com/office/powerpoint/2010/main" val="971456065"/>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0-#ppt_w/2"/>
                                          </p:val>
                                        </p:tav>
                                        <p:tav tm="100000">
                                          <p:val>
                                            <p:strVal val="#ppt_x"/>
                                          </p:val>
                                        </p:tav>
                                      </p:tavLst>
                                    </p:anim>
                                    <p:anim calcmode="lin" valueType="num">
                                      <p:cBhvr additive="base">
                                        <p:cTn id="13"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View, Format, and Print a </a:t>
            </a:r>
            <a:br>
              <a:rPr lang="en-US" sz="4000" dirty="0"/>
            </a:br>
            <a:r>
              <a:rPr lang="en-US" sz="4000" dirty="0"/>
              <a:t>Large Worksheet</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227072"/>
            <a:ext cx="6242304" cy="2810256"/>
          </a:xfrm>
        </p:spPr>
      </p:pic>
    </p:spTree>
    <p:extLst>
      <p:ext uri="{BB962C8B-B14F-4D97-AF65-F5344CB8AC3E}">
        <p14:creationId xmlns:p14="http://schemas.microsoft.com/office/powerpoint/2010/main" val="639020100"/>
      </p:ext>
    </p:extLst>
  </p:cSld>
  <p:clrMapOvr>
    <a:masterClrMapping/>
  </p:clrMapOvr>
  <p:transition xmlns:p14="http://schemas.microsoft.com/office/powerpoint/2010/mai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 Chapter 2</a:t>
            </a:r>
          </a:p>
        </p:txBody>
      </p:sp>
      <p:sp>
        <p:nvSpPr>
          <p:cNvPr id="3" name="Text Placeholder 2"/>
          <p:cNvSpPr>
            <a:spLocks noGrp="1"/>
          </p:cNvSpPr>
          <p:nvPr>
            <p:ph type="body" idx="1"/>
          </p:nvPr>
        </p:nvSpPr>
        <p:spPr>
          <a:xfrm>
            <a:off x="1821892" y="4834482"/>
            <a:ext cx="4578908" cy="634544"/>
          </a:xfrm>
        </p:spPr>
        <p:txBody>
          <a:bodyPr>
            <a:normAutofit fontScale="85000" lnSpcReduction="10000"/>
          </a:bodyPr>
          <a:lstStyle/>
          <a:p>
            <a:r>
              <a:rPr lang="en-US" dirty="0"/>
              <a:t>Using Functions, Creating Tables, and Managing Large Workbooks</a:t>
            </a:r>
          </a:p>
        </p:txBody>
      </p:sp>
    </p:spTree>
    <p:extLst>
      <p:ext uri="{BB962C8B-B14F-4D97-AF65-F5344CB8AC3E}">
        <p14:creationId xmlns:p14="http://schemas.microsoft.com/office/powerpoint/2010/main" val="2318146031"/>
      </p:ext>
    </p:extLst>
  </p:cSld>
  <p:clrMapOvr>
    <a:masterClrMapping/>
  </p:clrMapOvr>
  <p:transition xmlns:p14="http://schemas.microsoft.com/office/powerpoint/2010/mai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View, Format, and Print a </a:t>
            </a:r>
            <a:br>
              <a:rPr lang="en-US" sz="4000" dirty="0"/>
            </a:br>
            <a:r>
              <a:rPr lang="en-US" sz="4000" dirty="0"/>
              <a:t>Large Worksheet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757680"/>
            <a:ext cx="6242304" cy="3749040"/>
          </a:xfrm>
        </p:spPr>
      </p:pic>
    </p:spTree>
    <p:extLst>
      <p:ext uri="{BB962C8B-B14F-4D97-AF65-F5344CB8AC3E}">
        <p14:creationId xmlns:p14="http://schemas.microsoft.com/office/powerpoint/2010/main" val="1627675767"/>
      </p:ext>
    </p:extLst>
  </p:cSld>
  <p:clrMapOvr>
    <a:masterClrMapping/>
  </p:clrMapOvr>
  <p:transition xmlns:p14="http://schemas.microsoft.com/office/powerpoint/2010/mai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Navigate a Workbook and </a:t>
            </a:r>
            <a:br>
              <a:rPr lang="en-US" sz="4000" dirty="0"/>
            </a:br>
            <a:r>
              <a:rPr lang="en-US" sz="4000" dirty="0"/>
              <a:t>Rename Worksheets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230120"/>
            <a:ext cx="6242304" cy="2804160"/>
          </a:xfrm>
        </p:spPr>
      </p:pic>
    </p:spTree>
    <p:extLst>
      <p:ext uri="{BB962C8B-B14F-4D97-AF65-F5344CB8AC3E}">
        <p14:creationId xmlns:p14="http://schemas.microsoft.com/office/powerpoint/2010/main" val="308606656"/>
      </p:ext>
    </p:extLst>
  </p:cSld>
  <p:clrMapOvr>
    <a:masterClrMapping/>
  </p:clrMapOvr>
  <p:transition xmlns:p14="http://schemas.microsoft.com/office/powerpoint/2010/mai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Enter Dates, Clear Contents, </a:t>
            </a:r>
            <a:br>
              <a:rPr lang="en-US" sz="4000" dirty="0"/>
            </a:br>
            <a:r>
              <a:rPr lang="en-US" sz="4000" dirty="0"/>
              <a:t>and Clear Formats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655" y="1648229"/>
            <a:ext cx="5110521" cy="261204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266" y="3019737"/>
            <a:ext cx="6242304" cy="2481072"/>
          </a:xfrm>
          <a:prstGeom prst="rect">
            <a:avLst/>
          </a:prstGeom>
        </p:spPr>
      </p:pic>
    </p:spTree>
    <p:extLst>
      <p:ext uri="{BB962C8B-B14F-4D97-AF65-F5344CB8AC3E}">
        <p14:creationId xmlns:p14="http://schemas.microsoft.com/office/powerpoint/2010/main" val="3051679607"/>
      </p:ext>
    </p:extLst>
  </p:cSld>
  <p:clrMapOvr>
    <a:masterClrMapping/>
  </p:clrMapOvr>
  <p:transition xmlns:p14="http://schemas.microsoft.com/office/powerpoint/2010/main" spd="slow">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Copy and Paste by Using the Paste Options Gallery</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989072"/>
            <a:ext cx="6242304" cy="1286256"/>
          </a:xfrm>
        </p:spPr>
      </p:pic>
    </p:spTree>
    <p:extLst>
      <p:ext uri="{BB962C8B-B14F-4D97-AF65-F5344CB8AC3E}">
        <p14:creationId xmlns:p14="http://schemas.microsoft.com/office/powerpoint/2010/main" val="4039629453"/>
      </p:ext>
    </p:extLst>
  </p:cSld>
  <p:clrMapOvr>
    <a:masterClrMapping/>
  </p:clrMapOvr>
  <p:transition xmlns:p14="http://schemas.microsoft.com/office/powerpoint/2010/main" spd="slow">
    <p:cover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Edit and Format Multiple Worksheets </a:t>
            </a:r>
            <a:br>
              <a:rPr lang="en-US" sz="4000" dirty="0"/>
            </a:br>
            <a:r>
              <a:rPr lang="en-US" sz="4000" dirty="0"/>
              <a:t>at the Same Time</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760728"/>
            <a:ext cx="6242304" cy="3742944"/>
          </a:xfrm>
        </p:spPr>
      </p:pic>
    </p:spTree>
    <p:extLst>
      <p:ext uri="{BB962C8B-B14F-4D97-AF65-F5344CB8AC3E}">
        <p14:creationId xmlns:p14="http://schemas.microsoft.com/office/powerpoint/2010/main" val="908543029"/>
      </p:ext>
    </p:extLst>
  </p:cSld>
  <p:clrMapOvr>
    <a:masterClrMapping/>
  </p:clrMapOvr>
  <p:transition xmlns:p14="http://schemas.microsoft.com/office/powerpoint/2010/main" spd="slow">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Edit and Format Multiple Worksheets </a:t>
            </a:r>
            <a:br>
              <a:rPr lang="en-US" sz="4000" dirty="0"/>
            </a:br>
            <a:r>
              <a:rPr lang="en-US" sz="4000" dirty="0"/>
              <a:t>at the Same Time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745232"/>
            <a:ext cx="6242304" cy="1773936"/>
          </a:xfrm>
        </p:spPr>
      </p:pic>
    </p:spTree>
    <p:extLst>
      <p:ext uri="{BB962C8B-B14F-4D97-AF65-F5344CB8AC3E}">
        <p14:creationId xmlns:p14="http://schemas.microsoft.com/office/powerpoint/2010/main" val="1157639981"/>
      </p:ext>
    </p:extLst>
  </p:cSld>
  <p:clrMapOvr>
    <a:masterClrMapping/>
  </p:clrMapOvr>
  <p:transition xmlns:p14="http://schemas.microsoft.com/office/powerpoint/2010/main" spd="slow">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Create a Summary Sheet with </a:t>
            </a:r>
            <a:br>
              <a:rPr lang="en-US" sz="4000" dirty="0"/>
            </a:br>
            <a:r>
              <a:rPr lang="en-US" sz="4000" dirty="0"/>
              <a:t>Column Sparklines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900680"/>
            <a:ext cx="6242304" cy="1463040"/>
          </a:xfrm>
        </p:spPr>
      </p:pic>
    </p:spTree>
    <p:extLst>
      <p:ext uri="{BB962C8B-B14F-4D97-AF65-F5344CB8AC3E}">
        <p14:creationId xmlns:p14="http://schemas.microsoft.com/office/powerpoint/2010/main" val="2462772942"/>
      </p:ext>
    </p:extLst>
  </p:cSld>
  <p:clrMapOvr>
    <a:masterClrMapping/>
  </p:clrMapOvr>
  <p:transition xmlns:p14="http://schemas.microsoft.com/office/powerpoint/2010/main" spd="slow">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Format and Print Multiple Worksheets </a:t>
            </a:r>
            <a:br>
              <a:rPr lang="en-US" sz="4000" dirty="0"/>
            </a:br>
            <a:r>
              <a:rPr lang="en-US" sz="4000" dirty="0"/>
              <a:t>in a Workbook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3293872"/>
            <a:ext cx="6242304" cy="676656"/>
          </a:xfrm>
        </p:spPr>
      </p:pic>
    </p:spTree>
    <p:extLst>
      <p:ext uri="{BB962C8B-B14F-4D97-AF65-F5344CB8AC3E}">
        <p14:creationId xmlns:p14="http://schemas.microsoft.com/office/powerpoint/2010/main" val="2683500006"/>
      </p:ext>
    </p:extLst>
  </p:cSld>
  <p:clrMapOvr>
    <a:masterClrMapping/>
  </p:clrMapOvr>
  <p:transition xmlns:p14="http://schemas.microsoft.com/office/powerpoint/2010/mai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a:t>Format and Print Multiple Worksheets </a:t>
            </a:r>
            <a:br>
              <a:rPr lang="en-US" sz="4000" dirty="0"/>
            </a:br>
            <a:r>
              <a:rPr lang="en-US" sz="4000" dirty="0"/>
              <a:t>in a Workbook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757680"/>
            <a:ext cx="6242304" cy="3749040"/>
          </a:xfrm>
        </p:spPr>
      </p:pic>
    </p:spTree>
    <p:extLst>
      <p:ext uri="{BB962C8B-B14F-4D97-AF65-F5344CB8AC3E}">
        <p14:creationId xmlns:p14="http://schemas.microsoft.com/office/powerpoint/2010/main" val="2342057942"/>
      </p:ext>
    </p:extLst>
  </p:cSld>
  <p:clrMapOvr>
    <a:masterClrMapping/>
  </p:clrMapOvr>
  <p:transition xmlns:p14="http://schemas.microsoft.com/office/powerpoint/2010/main" spd="slow">
    <p:cover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a:effectLst>
                  <a:outerShdw blurRad="38100" dist="38100" dir="2700000" algn="tl">
                    <a:srgbClr val="000000">
                      <a:alpha val="43137"/>
                    </a:srgbClr>
                  </a:outerShdw>
                </a:effectLst>
              </a:rPr>
              <a:t>Questions </a:t>
            </a:r>
            <a:r>
              <a:rPr lang="en-US" sz="459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975039726"/>
      </p:ext>
    </p:extLst>
  </p:cSld>
  <p:clrMapOvr>
    <a:masterClrMapping/>
  </p:clrMapOvr>
  <p:transition xmlns:p14="http://schemas.microsoft.com/office/powerpoint/2010/mai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a:effectLst>
                  <a:outerShdw blurRad="38100" dist="38100" dir="2700000" algn="tl">
                    <a:srgbClr val="000000">
                      <a:alpha val="43137"/>
                    </a:srgbClr>
                  </a:outerShdw>
                </a:effectLst>
              </a:rPr>
              <a:t>Objectives</a:t>
            </a:r>
          </a:p>
        </p:txBody>
      </p:sp>
      <p:sp>
        <p:nvSpPr>
          <p:cNvPr id="3" name="Content Placeholder 2"/>
          <p:cNvSpPr>
            <a:spLocks noGrp="1"/>
          </p:cNvSpPr>
          <p:nvPr>
            <p:ph idx="1"/>
          </p:nvPr>
        </p:nvSpPr>
        <p:spPr>
          <a:xfrm>
            <a:off x="838199" y="1780700"/>
            <a:ext cx="10515600" cy="4037473"/>
          </a:xfrm>
          <a:solidFill>
            <a:schemeClr val="bg1">
              <a:alpha val="29000"/>
            </a:schemeClr>
          </a:solidFill>
          <a:scene3d>
            <a:camera prst="orthographicFront"/>
            <a:lightRig rig="threePt" dir="t"/>
          </a:scene3d>
          <a:sp3d>
            <a:bevelT/>
          </a:sp3d>
        </p:spPr>
        <p:txBody>
          <a:bodyPr numCol="2"/>
          <a:lstStyle/>
          <a:p>
            <a:r>
              <a:rPr lang="en-US" dirty="0"/>
              <a:t>Use Flash Fill and the SUM, AVERAGE, MEDIAN, MIN, and MAX Functions</a:t>
            </a:r>
          </a:p>
          <a:p>
            <a:r>
              <a:rPr lang="en-US" dirty="0"/>
              <a:t>Move Data, Resolve Error Messages, and Rotate Text</a:t>
            </a:r>
          </a:p>
          <a:p>
            <a:r>
              <a:rPr lang="en-US" dirty="0"/>
              <a:t>Use COUNTIF and IF Functions and Apply Conditional Formatting</a:t>
            </a:r>
          </a:p>
          <a:p>
            <a:r>
              <a:rPr lang="en-US" dirty="0"/>
              <a:t>Use Date &amp; Time Functions and Freeze Panes</a:t>
            </a:r>
          </a:p>
          <a:p>
            <a:r>
              <a:rPr lang="en-US" dirty="0"/>
              <a:t>Create, Sort, and Filter an Excel Table</a:t>
            </a:r>
          </a:p>
          <a:p>
            <a:r>
              <a:rPr lang="en-US" dirty="0"/>
              <a:t>View, Format, and Print a Large Worksheet</a:t>
            </a:r>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768364375"/>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612" y="272954"/>
            <a:ext cx="10515600" cy="1325563"/>
          </a:xfrm>
        </p:spPr>
        <p:txBody>
          <a:bodyPr>
            <a:normAutofit/>
          </a:bodyPr>
          <a:lstStyle/>
          <a:p>
            <a:r>
              <a:rPr lang="en-US" sz="6600" b="1" dirty="0">
                <a:effectLst>
                  <a:outerShdw blurRad="38100" dist="38100" dir="2700000" algn="tl">
                    <a:srgbClr val="000000">
                      <a:alpha val="43137"/>
                    </a:srgbClr>
                  </a:outerShdw>
                </a:effectLst>
              </a:rPr>
              <a:t>Copyright</a:t>
            </a: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909703022"/>
      </p:ext>
    </p:extLst>
  </p:cSld>
  <p:clrMapOvr>
    <a:masterClrMapping/>
  </p:clrMapOvr>
  <p:transition xmlns:p14="http://schemas.microsoft.com/office/powerpoint/2010/mai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a:effectLst>
                  <a:outerShdw blurRad="38100" dist="38100" dir="2700000" algn="tl">
                    <a:srgbClr val="000000">
                      <a:alpha val="43137"/>
                    </a:srgbClr>
                  </a:outerShdw>
                </a:effectLst>
              </a:rPr>
              <a:t>Objectives </a:t>
            </a:r>
          </a:p>
        </p:txBody>
      </p:sp>
      <p:sp>
        <p:nvSpPr>
          <p:cNvPr id="3" name="Content Placeholder 2"/>
          <p:cNvSpPr>
            <a:spLocks noGrp="1"/>
          </p:cNvSpPr>
          <p:nvPr>
            <p:ph idx="1"/>
          </p:nvPr>
        </p:nvSpPr>
        <p:spPr>
          <a:xfrm>
            <a:off x="838199" y="1780700"/>
            <a:ext cx="10515600" cy="4037473"/>
          </a:xfrm>
          <a:solidFill>
            <a:schemeClr val="bg1">
              <a:alpha val="29000"/>
            </a:schemeClr>
          </a:solidFill>
          <a:scene3d>
            <a:camera prst="orthographicFront"/>
            <a:lightRig rig="threePt" dir="t"/>
          </a:scene3d>
          <a:sp3d>
            <a:bevelT/>
          </a:sp3d>
        </p:spPr>
        <p:txBody>
          <a:bodyPr numCol="2"/>
          <a:lstStyle/>
          <a:p>
            <a:r>
              <a:rPr lang="en-US" dirty="0"/>
              <a:t>Navigate a Workbook and Rename Worksheets</a:t>
            </a:r>
          </a:p>
          <a:p>
            <a:r>
              <a:rPr lang="en-US" dirty="0"/>
              <a:t>Enter Dates, Clear Contents, and Clear Formats</a:t>
            </a:r>
          </a:p>
          <a:p>
            <a:r>
              <a:rPr lang="en-US" dirty="0"/>
              <a:t>Copy and Paste by Using the Paste Options Gallery</a:t>
            </a:r>
          </a:p>
          <a:p>
            <a:r>
              <a:rPr lang="en-US" dirty="0"/>
              <a:t>Edit and Format Multiple Worksheets at the Same Time</a:t>
            </a:r>
          </a:p>
          <a:p>
            <a:r>
              <a:rPr lang="en-US" dirty="0"/>
              <a:t>Create a Summary Sheet with Column Sparklines</a:t>
            </a:r>
          </a:p>
          <a:p>
            <a:r>
              <a:rPr lang="en-US" dirty="0"/>
              <a:t>Format and Print Multiple Worksheets in a Workbook</a:t>
            </a:r>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1022630769"/>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 Flash Fill and the SUM, AVERAGE, MEDIAN, MIN, and MAX Functions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647696"/>
            <a:ext cx="6242304" cy="1969008"/>
          </a:xfrm>
        </p:spPr>
      </p:pic>
    </p:spTree>
    <p:extLst>
      <p:ext uri="{BB962C8B-B14F-4D97-AF65-F5344CB8AC3E}">
        <p14:creationId xmlns:p14="http://schemas.microsoft.com/office/powerpoint/2010/main" val="1615001890"/>
      </p:ext>
    </p:extLst>
  </p:cSld>
  <p:clrMapOvr>
    <a:masterClrMapping/>
  </p:clrMapOvr>
  <p:transition xmlns:p14="http://schemas.microsoft.com/office/powerpoint/2010/mai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 Flash Fill and the SUM, AVERAGE, MEDIAN, MIN, and MAX Functions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651000"/>
            <a:ext cx="6242304" cy="2590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848" y="4523232"/>
            <a:ext cx="6242304" cy="1469136"/>
          </a:xfrm>
          <a:prstGeom prst="rect">
            <a:avLst/>
          </a:prstGeom>
        </p:spPr>
      </p:pic>
    </p:spTree>
    <p:extLst>
      <p:ext uri="{BB962C8B-B14F-4D97-AF65-F5344CB8AC3E}">
        <p14:creationId xmlns:p14="http://schemas.microsoft.com/office/powerpoint/2010/main" val="269364465"/>
      </p:ext>
    </p:extLst>
  </p:cSld>
  <p:clrMapOvr>
    <a:masterClrMapping/>
  </p:clrMapOvr>
  <p:transition xmlns:p14="http://schemas.microsoft.com/office/powerpoint/2010/mai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 Flash Fill and the SUM, AVERAGE, MEDIAN, MIN, and MAX Functions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726944"/>
            <a:ext cx="6242304" cy="1810512"/>
          </a:xfrm>
        </p:spPr>
      </p:pic>
    </p:spTree>
    <p:extLst>
      <p:ext uri="{BB962C8B-B14F-4D97-AF65-F5344CB8AC3E}">
        <p14:creationId xmlns:p14="http://schemas.microsoft.com/office/powerpoint/2010/main" val="2988565581"/>
      </p:ext>
    </p:extLst>
  </p:cSld>
  <p:clrMapOvr>
    <a:masterClrMapping/>
  </p:clrMapOvr>
  <p:transition xmlns:p14="http://schemas.microsoft.com/office/powerpoint/2010/mai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 Flash Fill and the SUM, AVERAGE, MEDIAN, MIN, and MAX Functions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144776"/>
            <a:ext cx="6242304" cy="2974848"/>
          </a:xfrm>
        </p:spPr>
      </p:pic>
    </p:spTree>
    <p:extLst>
      <p:ext uri="{BB962C8B-B14F-4D97-AF65-F5344CB8AC3E}">
        <p14:creationId xmlns:p14="http://schemas.microsoft.com/office/powerpoint/2010/main" val="1138526190"/>
      </p:ext>
    </p:extLst>
  </p:cSld>
  <p:clrMapOvr>
    <a:masterClrMapping/>
  </p:clrMapOvr>
  <p:transition xmlns:p14="http://schemas.microsoft.com/office/powerpoint/2010/mai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 Flash Fill and the SUM, AVERAGE, MEDIAN, MIN, and MAX Functions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042287"/>
            <a:ext cx="6242304" cy="185928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848" y="4333240"/>
            <a:ext cx="6242304" cy="1091184"/>
          </a:xfrm>
          <a:prstGeom prst="rect">
            <a:avLst/>
          </a:prstGeom>
        </p:spPr>
      </p:pic>
    </p:spTree>
    <p:extLst>
      <p:ext uri="{BB962C8B-B14F-4D97-AF65-F5344CB8AC3E}">
        <p14:creationId xmlns:p14="http://schemas.microsoft.com/office/powerpoint/2010/main" val="2806734050"/>
      </p:ext>
    </p:extLst>
  </p:cSld>
  <p:clrMapOvr>
    <a:masterClrMapping/>
  </p:clrMapOvr>
  <p:transition xmlns:p14="http://schemas.microsoft.com/office/powerpoint/2010/main" spd="slow">
    <p:cover dir="r"/>
  </p:transition>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2780</TotalTime>
  <Words>1566</Words>
  <Application>Microsoft Macintosh PowerPoint</Application>
  <PresentationFormat>Custom</PresentationFormat>
  <Paragraphs>104</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GO!  with Microsoft Office 2016</vt:lpstr>
      <vt:lpstr>Excel – Chapter 2</vt:lpstr>
      <vt:lpstr>Objectives</vt:lpstr>
      <vt:lpstr>Objectives </vt:lpstr>
      <vt:lpstr>Use Flash Fill and the SUM, AVERAGE, MEDIAN, MIN, and MAX Functions</vt:lpstr>
      <vt:lpstr>Use Flash Fill and the SUM, AVERAGE, MEDIAN, MIN, and MAX Functions</vt:lpstr>
      <vt:lpstr>Use Flash Fill and the SUM, AVERAGE, MEDIAN, MIN, and MAX Functions</vt:lpstr>
      <vt:lpstr>Use Flash Fill and the SUM, AVERAGE, MEDIAN, MIN, and MAX Functions</vt:lpstr>
      <vt:lpstr>Use Flash Fill and the SUM, AVERAGE, MEDIAN, MIN, and MAX Functions</vt:lpstr>
      <vt:lpstr>Use Flash Fill and the SUM, AVERAGE, MEDIAN, MIN, and MAX Functions</vt:lpstr>
      <vt:lpstr>Move Data, Resolve Error Messages,  and Rotate Text</vt:lpstr>
      <vt:lpstr>Move Data, Resolve Error Messages,  and Rotate Text</vt:lpstr>
      <vt:lpstr>Use COUNTIF and IF Functions and  Apply Conditional Formatting</vt:lpstr>
      <vt:lpstr>Use Date &amp; Time Functions  and Freeze Panes</vt:lpstr>
      <vt:lpstr>Use Date &amp; Time Functions  and Freeze Panes</vt:lpstr>
      <vt:lpstr>Create, Sort, and Filter an Excel Table</vt:lpstr>
      <vt:lpstr>Create, Sort, and Filter an Excel Table</vt:lpstr>
      <vt:lpstr>Create, Sort, and Filter an Excel Table</vt:lpstr>
      <vt:lpstr>View, Format, and Print a  Large Worksheet</vt:lpstr>
      <vt:lpstr>View, Format, and Print a  Large Worksheet</vt:lpstr>
      <vt:lpstr>Navigate a Workbook and  Rename Worksheets</vt:lpstr>
      <vt:lpstr>Enter Dates, Clear Contents,  and Clear Formats</vt:lpstr>
      <vt:lpstr>Copy and Paste by Using the Paste Options Gallery</vt:lpstr>
      <vt:lpstr>Edit and Format Multiple Worksheets  at the Same Time</vt:lpstr>
      <vt:lpstr>Edit and Format Multiple Worksheets  at the Same Time</vt:lpstr>
      <vt:lpstr>Create a Summary Sheet with  Column Sparklines</vt:lpstr>
      <vt:lpstr>Format and Print Multiple Worksheets  in a Workbook</vt:lpstr>
      <vt:lpstr>Format and Print Multiple Worksheets  in a Workbook</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 Series</dc:creator>
  <cp:lastModifiedBy>CE</cp:lastModifiedBy>
  <cp:revision>94</cp:revision>
  <dcterms:created xsi:type="dcterms:W3CDTF">2015-10-02T22:52:27Z</dcterms:created>
  <dcterms:modified xsi:type="dcterms:W3CDTF">2016-02-26T02:58:34Z</dcterms:modified>
</cp:coreProperties>
</file>