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5" r:id="rId2"/>
    <p:sldId id="264" r:id="rId3"/>
    <p:sldId id="257" r:id="rId4"/>
    <p:sldId id="266" r:id="rId5"/>
    <p:sldId id="267" r:id="rId6"/>
    <p:sldId id="270" r:id="rId7"/>
    <p:sldId id="268" r:id="rId8"/>
    <p:sldId id="269" r:id="rId9"/>
    <p:sldId id="272" r:id="rId10"/>
    <p:sldId id="273" r:id="rId11"/>
    <p:sldId id="275" r:id="rId12"/>
    <p:sldId id="271" r:id="rId13"/>
    <p:sldId id="274" r:id="rId14"/>
    <p:sldId id="277" r:id="rId15"/>
    <p:sldId id="276" r:id="rId16"/>
    <p:sldId id="278" r:id="rId17"/>
    <p:sldId id="279" r:id="rId18"/>
    <p:sldId id="280" r:id="rId19"/>
    <p:sldId id="281" r:id="rId20"/>
    <p:sldId id="282" r:id="rId21"/>
    <p:sldId id="284" r:id="rId22"/>
    <p:sldId id="283" r:id="rId23"/>
    <p:sldId id="287" r:id="rId24"/>
    <p:sldId id="285" r:id="rId25"/>
    <p:sldId id="286" r:id="rId26"/>
    <p:sldId id="288" r:id="rId27"/>
    <p:sldId id="290" r:id="rId28"/>
    <p:sldId id="289" r:id="rId29"/>
    <p:sldId id="291" r:id="rId30"/>
    <p:sldId id="260"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3201" autoAdjust="0"/>
  </p:normalViewPr>
  <p:slideViewPr>
    <p:cSldViewPr snapToGrid="0">
      <p:cViewPr varScale="1">
        <p:scale>
          <a:sx n="50" d="100"/>
          <a:sy n="50" d="100"/>
        </p:scale>
        <p:origin x="-148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formula</a:t>
            </a:r>
            <a:r>
              <a:rPr lang="en-US" dirty="0" smtClean="0"/>
              <a:t> is an equation that performs mathematical calculations on values in other cells, and then places the result in the cell containing the formula. You can create formulas or use a </a:t>
            </a:r>
            <a:r>
              <a:rPr lang="en-US" b="1" dirty="0" smtClean="0"/>
              <a:t>function</a:t>
            </a:r>
            <a:r>
              <a:rPr lang="en-US" dirty="0" smtClean="0"/>
              <a:t>—a</a:t>
            </a:r>
            <a:r>
              <a:rPr lang="en-US" baseline="0" dirty="0" smtClean="0"/>
              <a:t> prewritten formula that looks at one or more values, performs an operation, and then returns a value.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227226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SUM</a:t>
            </a:r>
            <a:r>
              <a:rPr lang="en-US" b="1" baseline="0" dirty="0" smtClean="0"/>
              <a:t> function </a:t>
            </a:r>
            <a:r>
              <a:rPr lang="en-US" dirty="0" smtClean="0"/>
              <a:t>is an Excel function—a prewritten formula. In the SUM function show above, the = sign signals the beginning of a formula or function,</a:t>
            </a:r>
            <a:r>
              <a:rPr lang="en-US" baseline="0" dirty="0" smtClean="0"/>
              <a:t> SUM indicates the type of calculation, and the (D4:D7) indicates the range of cells on which the sum calculation will be performed.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55227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cell style </a:t>
            </a:r>
            <a:r>
              <a:rPr lang="en-US" dirty="0" smtClean="0"/>
              <a:t>is a defined set of formatting characteristics, such as font, font size, font color, cell borders, and cell shading. </a:t>
            </a:r>
          </a:p>
          <a:p>
            <a:endParaRPr lang="en-US" dirty="0" smtClean="0"/>
          </a:p>
          <a:p>
            <a:r>
              <a:rPr lang="en-US" dirty="0" smtClean="0"/>
              <a:t>The </a:t>
            </a:r>
            <a:r>
              <a:rPr lang="en-US" b="1" dirty="0" smtClean="0"/>
              <a:t>Merge &amp; Center </a:t>
            </a:r>
            <a:r>
              <a:rPr lang="en-US" dirty="0" smtClean="0"/>
              <a:t>command joins selected cells into one larger cell and centers the contents in the merged cell.</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377225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number values are typed into a cell, by default, they align at the right edge of the cell. The default number format—a specific way in which Excel displays numbers—is the </a:t>
            </a:r>
            <a:r>
              <a:rPr lang="en-US" b="1" baseline="0" dirty="0" smtClean="0"/>
              <a:t>general format</a:t>
            </a:r>
            <a:r>
              <a:rPr lang="en-US" baseline="0" dirty="0" smtClean="0"/>
              <a:t>. The </a:t>
            </a:r>
            <a:r>
              <a:rPr lang="en-US" b="1" baseline="0" dirty="0" smtClean="0"/>
              <a:t>Accounting Number Format</a:t>
            </a:r>
            <a:r>
              <a:rPr lang="en-US" baseline="0" dirty="0" smtClean="0"/>
              <a:t>, as shown on this slide, applies a thousand comma separator where appropriate, inserts a fixed U.S. dollar sign aligned at the left edge of the cell, applies two decimal places, and leaves a small amount of space at the right edge of the cell to accommodate a parenthesis when negative numbers are present.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421686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Comma Style </a:t>
            </a:r>
            <a:r>
              <a:rPr lang="en-US" dirty="0" smtClean="0"/>
              <a:t>inserts a thousand</a:t>
            </a:r>
            <a:r>
              <a:rPr lang="en-US" baseline="0" dirty="0" smtClean="0"/>
              <a:t> comma separator where appropriate and applies two decimal places. </a:t>
            </a:r>
          </a:p>
          <a:p>
            <a:endParaRPr lang="en-US" baseline="0" dirty="0" smtClean="0"/>
          </a:p>
          <a:p>
            <a:r>
              <a:rPr lang="en-US" dirty="0" smtClean="0"/>
              <a:t>A </a:t>
            </a:r>
            <a:r>
              <a:rPr lang="en-US" b="1" dirty="0" smtClean="0"/>
              <a:t>theme</a:t>
            </a:r>
            <a:r>
              <a:rPr lang="en-US" dirty="0" smtClean="0"/>
              <a:t> is a predefined set of colors, fonts, lines, and fill effects that coordinate for an attractive look.</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1686137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chart</a:t>
            </a:r>
            <a:r>
              <a:rPr lang="en-US" dirty="0" smtClean="0"/>
              <a:t> is a graphic representation of data in a worksheet. Data in a chart is easier to understand than a table of numbers. </a:t>
            </a:r>
            <a:r>
              <a:rPr lang="en-US" b="1" dirty="0" smtClean="0"/>
              <a:t>Recommended Charts </a:t>
            </a:r>
            <a:r>
              <a:rPr lang="en-US" dirty="0" smtClean="0"/>
              <a:t>is an Excel feature that displays a customized set of charts that, according to Excel’s calculations, will best fit your data. A </a:t>
            </a:r>
            <a:r>
              <a:rPr lang="en-US" b="1" dirty="0" smtClean="0"/>
              <a:t>column chart </a:t>
            </a:r>
            <a:r>
              <a:rPr lang="en-US" dirty="0" smtClean="0"/>
              <a:t>is</a:t>
            </a:r>
            <a:r>
              <a:rPr lang="en-US" baseline="0" dirty="0" smtClean="0"/>
              <a:t> useful for illustrating comparisons among related numbers.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246641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chart has been created and inserted, and is selected</a:t>
            </a:r>
            <a:r>
              <a:rPr lang="en-US" baseline="0" dirty="0" smtClean="0"/>
              <a:t>, border and sizing handles display. Contextual tools named </a:t>
            </a:r>
            <a:r>
              <a:rPr lang="en-US" i="1" baseline="0" dirty="0" smtClean="0"/>
              <a:t>Chart Tools </a:t>
            </a:r>
            <a:r>
              <a:rPr lang="en-US" baseline="0" dirty="0" smtClean="0"/>
              <a:t>display and add contextual tabs next to the standard tabs on the ribbon. In this example, a clustered column chart has been inserted into the worksheet and is selected.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348914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chart is selected, three button display to the right of the chart:</a:t>
            </a:r>
          </a:p>
          <a:p>
            <a:pPr marL="171450" indent="-171450">
              <a:buFont typeface="Arial" panose="020B0604020202020204" pitchFamily="34" charset="0"/>
              <a:buChar char="•"/>
            </a:pPr>
            <a:r>
              <a:rPr lang="en-US" dirty="0" smtClean="0"/>
              <a:t>The </a:t>
            </a:r>
            <a:r>
              <a:rPr lang="en-US" b="1" dirty="0" smtClean="0"/>
              <a:t>Chart Elements </a:t>
            </a:r>
            <a:r>
              <a:rPr lang="en-US" dirty="0" smtClean="0"/>
              <a:t>button enables you to add,</a:t>
            </a:r>
            <a:r>
              <a:rPr lang="en-US" baseline="0" dirty="0" smtClean="0"/>
              <a:t> remove, or change chart elements such as the title, legend, gridlines, and data labels.</a:t>
            </a:r>
          </a:p>
          <a:p>
            <a:pPr marL="171450" indent="-171450">
              <a:buFont typeface="Arial" panose="020B0604020202020204" pitchFamily="34" charset="0"/>
              <a:buChar char="•"/>
            </a:pPr>
            <a:r>
              <a:rPr lang="en-US" baseline="0" dirty="0" smtClean="0"/>
              <a:t>The </a:t>
            </a:r>
            <a:r>
              <a:rPr lang="en-US" b="1" baseline="0" dirty="0" smtClean="0"/>
              <a:t>Chart Styles </a:t>
            </a:r>
            <a:r>
              <a:rPr lang="en-US" baseline="0" dirty="0" smtClean="0"/>
              <a:t>button enables you to set a style or color scheme for your chart.</a:t>
            </a:r>
          </a:p>
          <a:p>
            <a:pPr marL="171450" indent="-171450">
              <a:buFont typeface="Arial" panose="020B0604020202020204" pitchFamily="34" charset="0"/>
              <a:buChar char="•"/>
            </a:pPr>
            <a:r>
              <a:rPr lang="en-US" baseline="0" dirty="0" smtClean="0"/>
              <a:t>The </a:t>
            </a:r>
            <a:r>
              <a:rPr lang="en-US" b="1" baseline="0" dirty="0" smtClean="0"/>
              <a:t>Chart Filters </a:t>
            </a:r>
            <a:r>
              <a:rPr lang="en-US" baseline="0" dirty="0" smtClean="0"/>
              <a:t>button enables you to change which data displays in the chart.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238567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Chart Styles gallery </a:t>
            </a:r>
            <a:r>
              <a:rPr lang="en-US" dirty="0" smtClean="0"/>
              <a:t>displays an array of predefined chart styles—the overall</a:t>
            </a:r>
            <a:r>
              <a:rPr lang="en-US" baseline="0" dirty="0" smtClean="0"/>
              <a:t> visual look of a chart in terms of its colors, backgrounds, and graphic effects. The </a:t>
            </a:r>
            <a:r>
              <a:rPr lang="en-US" b="1" baseline="0" dirty="0" smtClean="0"/>
              <a:t>Style gallery </a:t>
            </a:r>
            <a:r>
              <a:rPr lang="en-US" baseline="0" dirty="0" smtClean="0"/>
              <a:t>and the </a:t>
            </a:r>
            <a:r>
              <a:rPr lang="en-US" b="1" baseline="0" dirty="0" smtClean="0"/>
              <a:t>Color gallery </a:t>
            </a:r>
            <a:r>
              <a:rPr lang="en-US" baseline="0" dirty="0" smtClean="0"/>
              <a:t>are available from the Chart Styles button.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284577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Sparklines</a:t>
            </a:r>
            <a:r>
              <a:rPr lang="en-US" dirty="0" smtClean="0"/>
              <a:t> are tiny charts embedded in a cell that give a visual trend summary alongside your data. A sparkline makes a pattern more obvious to the eye. By creating sparklines, you provide a context for your numbers.</a:t>
            </a:r>
            <a:r>
              <a:rPr lang="en-US" baseline="0" dirty="0" smtClean="0"/>
              <a:t> Your readers will be able to see the relationship between a sparkline and its underlying data quickly.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69348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2016 is a tool to communicate quantitative</a:t>
            </a:r>
            <a:r>
              <a:rPr lang="en-US" baseline="0" dirty="0" smtClean="0"/>
              <a:t> business information effectively. According to Stephen Few, in his book </a:t>
            </a:r>
            <a:r>
              <a:rPr lang="en-US" i="1" baseline="0" dirty="0" smtClean="0"/>
              <a:t>Show Me the Numbers</a:t>
            </a:r>
            <a:r>
              <a:rPr lang="en-US" baseline="0" dirty="0" smtClean="0"/>
              <a:t>, “Quantitative information forms the core of what businesses must know to operate effectively.” Rather than just a tool for making calculations, Excel is now a tool for you to communicate and collaborate with others. Tables and graphs help </a:t>
            </a:r>
            <a:r>
              <a:rPr lang="en-US" baseline="0" smtClean="0"/>
              <a:t>with this.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348471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t>
            </a:r>
            <a:r>
              <a:rPr lang="en-US" b="1" dirty="0" smtClean="0"/>
              <a:t>Show Formulas </a:t>
            </a:r>
            <a:r>
              <a:rPr lang="en-US" dirty="0" smtClean="0"/>
              <a:t>command to display the formula in each cell instead of the resulting value. Then you can use the commands on the page Layout tab to prepare for printing. The Page Setup dialog box allows you to select printing options prior to printing your document.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912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pay attention to the Print Preview of a worksheet so you know how your document will print prior</a:t>
            </a:r>
            <a:r>
              <a:rPr lang="en-US" baseline="0" dirty="0" smtClean="0"/>
              <a:t> to sending it to the printer.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206793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Excel,</a:t>
            </a:r>
            <a:r>
              <a:rPr lang="en-US" baseline="0" dirty="0" smtClean="0"/>
              <a:t> the spelling checker performs similarly to the other Microsoft Office programs. Start in cell A1 since the spelling checker searches from top to bottom, and click Spelling on the Review tab or press F7.</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8429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data entry can be time consuming, there is</a:t>
            </a:r>
            <a:r>
              <a:rPr lang="en-US" baseline="0" dirty="0" smtClean="0"/>
              <a:t> a time-saving technique in Excel. You first select the range of cells, and then you enter the data. After you enter the last value and press Enter, the active cell moves to the top of the next column within the selected range. Data entry in this manner is not required, but it can save you a lot of time because it confines the movement of the active cell to the selected range.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1763753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Operators</a:t>
            </a:r>
            <a:r>
              <a:rPr lang="en-US" dirty="0" smtClean="0"/>
              <a:t> are symbols with which you can specify</a:t>
            </a:r>
            <a:r>
              <a:rPr lang="en-US" baseline="0" dirty="0" smtClean="0"/>
              <a:t> the type of calculation you want to perform in a formula.</a:t>
            </a:r>
            <a:endParaRPr lang="en-US" dirty="0" smtClean="0"/>
          </a:p>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195492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Quick Analysis button</a:t>
            </a:r>
            <a:r>
              <a:rPr lang="en-US" baseline="0" dirty="0" smtClean="0"/>
              <a:t> displays when you select a range of data; it displays common commands. On this slide, the shaded cells on the button indicate what will be summed and where the result will display, and a preview of the result displays in the cell bordered with a gray shadow.</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320843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relative cell reference </a:t>
            </a:r>
            <a:r>
              <a:rPr lang="en-US" dirty="0" smtClean="0"/>
              <a:t>refers to a cell by its position </a:t>
            </a:r>
            <a:r>
              <a:rPr lang="en-US" i="1" dirty="0" smtClean="0"/>
              <a:t>relative</a:t>
            </a:r>
            <a:r>
              <a:rPr lang="en-US" dirty="0" smtClean="0"/>
              <a:t> to the cell that contains the formula. An </a:t>
            </a:r>
            <a:r>
              <a:rPr lang="en-US" b="1" dirty="0" smtClean="0"/>
              <a:t>absolute cell reference</a:t>
            </a:r>
            <a:r>
              <a:rPr lang="en-US" dirty="0" smtClean="0"/>
              <a:t>, on the other hand, refers to a cell by its </a:t>
            </a:r>
            <a:r>
              <a:rPr lang="en-US" i="1" dirty="0" smtClean="0"/>
              <a:t>fixed</a:t>
            </a:r>
            <a:r>
              <a:rPr lang="en-US" dirty="0" smtClean="0"/>
              <a:t> position in the worksheet. A</a:t>
            </a:r>
            <a:r>
              <a:rPr lang="en-US" baseline="0" dirty="0" smtClean="0"/>
              <a:t> relative cell reference automatically adjusts when a formula is copied, but in some calculations, you need a cell reference to remain fixed when copied. The $ in the formulas in this slide indicate absolute.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27</a:t>
            </a:fld>
            <a:endParaRPr lang="en-US" dirty="0"/>
          </a:p>
        </p:txBody>
      </p:sp>
    </p:spTree>
    <p:extLst>
      <p:ext uri="{BB962C8B-B14F-4D97-AF65-F5344CB8AC3E}">
        <p14:creationId xmlns:p14="http://schemas.microsoft.com/office/powerpoint/2010/main" val="743956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formulas recalculate if you change the value in a cell that is referenced in this formula.</a:t>
            </a:r>
            <a:r>
              <a:rPr lang="en-US" baseline="0" dirty="0" smtClean="0"/>
              <a:t> Simply start typing the new value and it will replace the old value, and the formula will recalculate automatically. If text is too long to fit in a cell and the cell to the right contains data, the text is truncated—cut off—but the entire value still exists as the underlying value.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28</a:t>
            </a:fld>
            <a:endParaRPr lang="en-US" dirty="0"/>
          </a:p>
        </p:txBody>
      </p:sp>
    </p:spTree>
    <p:extLst>
      <p:ext uri="{BB962C8B-B14F-4D97-AF65-F5344CB8AC3E}">
        <p14:creationId xmlns:p14="http://schemas.microsoft.com/office/powerpoint/2010/main" val="4270327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Formatting refers to the process of specifying the appearance of cells and the overall layout of your worksheet. Columns and rows can be added and/or deleted, column</a:t>
            </a:r>
            <a:r>
              <a:rPr lang="en-US" baseline="0" dirty="0" smtClean="0"/>
              <a:t> widths can be adjusted, headings can be wrapped in cells, alignment can be changed, colors and styles can be changed, and headers or footers can be added. Many of these enhancements have been made to the worksheet on this slide shown in Print Preview.</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29</a:t>
            </a:fld>
            <a:endParaRPr lang="en-US" dirty="0"/>
          </a:p>
        </p:txBody>
      </p:sp>
    </p:spTree>
    <p:extLst>
      <p:ext uri="{BB962C8B-B14F-4D97-AF65-F5344CB8AC3E}">
        <p14:creationId xmlns:p14="http://schemas.microsoft.com/office/powerpoint/2010/main" val="227970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start Excel, a new blank </a:t>
            </a:r>
            <a:r>
              <a:rPr lang="en-US" b="1" dirty="0" smtClean="0"/>
              <a:t>workbook</a:t>
            </a:r>
            <a:r>
              <a:rPr lang="en-US" dirty="0" smtClean="0"/>
              <a:t>—the Excel document that stores your data—di</a:t>
            </a:r>
            <a:r>
              <a:rPr lang="en-US" baseline="0" dirty="0" smtClean="0"/>
              <a:t>splays. A workbook contains one or more pages called a </a:t>
            </a:r>
            <a:r>
              <a:rPr lang="en-US" b="1" baseline="0" dirty="0" smtClean="0"/>
              <a:t>worksheet </a:t>
            </a:r>
            <a:r>
              <a:rPr lang="en-US" b="0" baseline="0" dirty="0" smtClean="0"/>
              <a:t>(also known as a </a:t>
            </a:r>
            <a:r>
              <a:rPr lang="en-US" b="1" baseline="0" dirty="0" smtClean="0"/>
              <a:t>spreadsheet</a:t>
            </a:r>
            <a:r>
              <a:rPr lang="en-US" b="0" baseline="0" dirty="0" smtClean="0"/>
              <a:t>). Worksheets are stored in a workbook and formatted as a pattern of uniformly spaced horizontal rows and vertical columns, the intersection of which is referred to as a </a:t>
            </a:r>
            <a:r>
              <a:rPr lang="en-US" b="1" baseline="0" dirty="0" smtClean="0"/>
              <a:t>cell</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dirty="0"/>
          </a:p>
        </p:txBody>
      </p:sp>
    </p:spTree>
    <p:extLst>
      <p:ext uri="{BB962C8B-B14F-4D97-AF65-F5344CB8AC3E}">
        <p14:creationId xmlns:p14="http://schemas.microsoft.com/office/powerpoint/2010/main" val="11188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1" baseline="0" dirty="0" smtClean="0"/>
              <a:t>column</a:t>
            </a:r>
            <a:r>
              <a:rPr lang="en-US" baseline="0" dirty="0" smtClean="0"/>
              <a:t> is a vertical group of cells in a worksheet. Each column heading is designated in alphabetical order—A, B, C, etc. This is the </a:t>
            </a:r>
            <a:r>
              <a:rPr lang="en-US" b="1" baseline="0" dirty="0" smtClean="0"/>
              <a:t>column heading</a:t>
            </a:r>
            <a:r>
              <a:rPr lang="en-US" baseline="0" dirty="0" smtClean="0"/>
              <a:t>. After column Z, columns start with AA, AB, and so on. A </a:t>
            </a:r>
            <a:r>
              <a:rPr lang="en-US" b="1" baseline="0" dirty="0" smtClean="0"/>
              <a:t>row</a:t>
            </a:r>
            <a:r>
              <a:rPr lang="en-US" baseline="0" dirty="0" smtClean="0"/>
              <a:t> is a horizontal group of cells. </a:t>
            </a:r>
            <a:r>
              <a:rPr lang="en-US" b="1" baseline="0" dirty="0" smtClean="0"/>
              <a:t>Row headings </a:t>
            </a:r>
            <a:r>
              <a:rPr lang="en-US" baseline="0" dirty="0" smtClean="0"/>
              <a:t>are designated by a unique number—1, 2, 3, etc. A single worksheet can have 1,04,576 rows of data.</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234907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Cell content</a:t>
            </a:r>
            <a:r>
              <a:rPr lang="en-US" dirty="0" smtClean="0"/>
              <a:t>,</a:t>
            </a:r>
            <a:r>
              <a:rPr lang="en-US" baseline="0" dirty="0" smtClean="0"/>
              <a:t> anything that you type in a cell, can be a </a:t>
            </a:r>
            <a:r>
              <a:rPr lang="en-US" b="1" baseline="0" dirty="0" smtClean="0"/>
              <a:t>constant value</a:t>
            </a:r>
            <a:r>
              <a:rPr lang="en-US" baseline="0" dirty="0" smtClean="0"/>
              <a:t> (referred to simply as a </a:t>
            </a:r>
            <a:r>
              <a:rPr lang="en-US" b="1" baseline="0" dirty="0" smtClean="0"/>
              <a:t>value</a:t>
            </a:r>
            <a:r>
              <a:rPr lang="en-US" baseline="0" dirty="0" smtClean="0"/>
              <a:t>) or a </a:t>
            </a:r>
            <a:r>
              <a:rPr lang="en-US" b="1" baseline="0" dirty="0" smtClean="0"/>
              <a:t>formula</a:t>
            </a:r>
            <a:r>
              <a:rPr lang="en-US" baseline="0" dirty="0" smtClean="0"/>
              <a:t>. A formula is an equation that performs mathematical calculations on values in your worksheet. The most commonly used values are </a:t>
            </a:r>
            <a:r>
              <a:rPr lang="en-US" b="1" baseline="0" dirty="0" smtClean="0"/>
              <a:t>text values</a:t>
            </a:r>
            <a:r>
              <a:rPr lang="en-US" baseline="0" dirty="0" smtClean="0"/>
              <a:t> and </a:t>
            </a:r>
            <a:r>
              <a:rPr lang="en-US" b="1" baseline="0" dirty="0" smtClean="0"/>
              <a:t>number values</a:t>
            </a:r>
            <a:r>
              <a:rPr lang="en-US" baseline="0" dirty="0" smtClean="0"/>
              <a:t>. A text value is also referred to as a </a:t>
            </a:r>
            <a:r>
              <a:rPr lang="en-US" b="1" baseline="0" dirty="0" smtClean="0"/>
              <a:t>label</a:t>
            </a:r>
            <a:r>
              <a:rPr lang="en-US" baseline="0" dirty="0" smtClean="0"/>
              <a:t>. A </a:t>
            </a:r>
            <a:r>
              <a:rPr lang="en-US" b="1" baseline="0" dirty="0" smtClean="0"/>
              <a:t>cell reference </a:t>
            </a:r>
            <a:r>
              <a:rPr lang="en-US" baseline="0" dirty="0" smtClean="0"/>
              <a:t>is the intersection column letter and row number.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38587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t>
            </a:r>
            <a:r>
              <a:rPr lang="en-US" b="1" dirty="0" smtClean="0"/>
              <a:t>fill handle </a:t>
            </a:r>
            <a:r>
              <a:rPr lang="en-US" b="0" dirty="0" smtClean="0"/>
              <a:t>is a small square in the lower right corner of a selected cell. You can drag the fill hand to adjacent</a:t>
            </a:r>
            <a:r>
              <a:rPr lang="en-US" b="0" baseline="0" dirty="0" smtClean="0"/>
              <a:t> cells to fill the cells with values based on the first cell. </a:t>
            </a:r>
            <a:r>
              <a:rPr lang="en-US" b="1" dirty="0" smtClean="0"/>
              <a:t>Auto Fill </a:t>
            </a:r>
            <a:r>
              <a:rPr lang="en-US" dirty="0" smtClean="0"/>
              <a:t>generates and extends a series of values into adjacent cells based on the value of other cells. The Auto Fill Options button displays options to fill the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214857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Keyboard</a:t>
            </a:r>
            <a:r>
              <a:rPr lang="en-US" baseline="0" dirty="0" smtClean="0"/>
              <a:t> shortcuts can help you navigate a worksheet more efficiently.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265588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range</a:t>
            </a:r>
            <a:r>
              <a:rPr lang="en-US" dirty="0" smtClean="0"/>
              <a:t> is two or more cells on a worksheet that are adjacent or</a:t>
            </a:r>
            <a:r>
              <a:rPr lang="en-US" baseline="0" dirty="0" smtClean="0"/>
              <a:t> nonadjacent. When you see a colon between two cell references, the range includes all the cells between the two cell references.</a:t>
            </a:r>
          </a:p>
          <a:p>
            <a:endParaRPr lang="en-US" baseline="0" dirty="0" smtClean="0"/>
          </a:p>
          <a:p>
            <a:r>
              <a:rPr lang="en-US" baseline="0" dirty="0" smtClean="0"/>
              <a:t>The </a:t>
            </a:r>
            <a:r>
              <a:rPr lang="en-US" b="1" baseline="0" dirty="0" smtClean="0"/>
              <a:t>Quick Analysis tool </a:t>
            </a:r>
            <a:r>
              <a:rPr lang="en-US" baseline="0" dirty="0" smtClean="0"/>
              <a:t>displays in the lower right corner of the selected range, with which you can analyze your data by using Excel tools such as charts, color-coding, and formulas.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282627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that displays in a cell is the </a:t>
            </a:r>
            <a:r>
              <a:rPr lang="en-US" b="1" dirty="0" smtClean="0"/>
              <a:t>displayed value</a:t>
            </a:r>
            <a:r>
              <a:rPr lang="en-US" dirty="0" smtClean="0"/>
              <a:t>. Data that displays in the Formula Bar is the </a:t>
            </a:r>
            <a:r>
              <a:rPr lang="en-US" b="1" dirty="0" smtClean="0"/>
              <a:t>underlying value</a:t>
            </a:r>
            <a:r>
              <a:rPr lang="en-US" dirty="0" smtClean="0"/>
              <a:t>.</a:t>
            </a:r>
            <a:r>
              <a:rPr lang="en-US" baseline="0" dirty="0" smtClean="0"/>
              <a:t> The number of digits or characters that display in a cell—the displayed value—depends on the width of the column. Calculations on numbers will always be based on the underlying value, not on the displayed value.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104877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 Data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34920"/>
            <a:ext cx="6242304" cy="2194560"/>
          </a:xfrm>
        </p:spPr>
      </p:pic>
    </p:spTree>
    <p:extLst>
      <p:ext uri="{BB962C8B-B14F-4D97-AF65-F5344CB8AC3E}">
        <p14:creationId xmlns:p14="http://schemas.microsoft.com/office/powerpoint/2010/main" val="1817739953"/>
      </p:ext>
    </p:extLst>
  </p:cSld>
  <p:clrMapOvr>
    <a:masterClrMapping/>
  </p:clrMapOvr>
  <p:transition xmlns:p14="http://schemas.microsoft.com/office/powerpoint/2010/mai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Construct and Copy Formulas and </a:t>
            </a:r>
            <a:br>
              <a:rPr lang="en-US" sz="4000" dirty="0" smtClean="0"/>
            </a:br>
            <a:r>
              <a:rPr lang="en-US" sz="4000" dirty="0" smtClean="0"/>
              <a:t>Use the SUM Function</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850586"/>
            <a:ext cx="6242304" cy="1377696"/>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4848" y="3601843"/>
            <a:ext cx="6242304" cy="2194560"/>
          </a:xfrm>
          <a:prstGeom prst="rect">
            <a:avLst/>
          </a:prstGeom>
        </p:spPr>
      </p:pic>
    </p:spTree>
    <p:extLst>
      <p:ext uri="{BB962C8B-B14F-4D97-AF65-F5344CB8AC3E}">
        <p14:creationId xmlns:p14="http://schemas.microsoft.com/office/powerpoint/2010/main" val="1446033389"/>
      </p:ext>
    </p:extLst>
  </p:cSld>
  <p:clrMapOvr>
    <a:masterClrMapping/>
  </p:clrMapOvr>
  <p:transition xmlns:p14="http://schemas.microsoft.com/office/powerpoint/2010/mai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Construct and Copy Formulas and </a:t>
            </a:r>
            <a:br>
              <a:rPr lang="en-US" sz="4000" dirty="0" smtClean="0"/>
            </a:br>
            <a:r>
              <a:rPr lang="en-US" sz="4000" dirty="0" smtClean="0"/>
              <a:t>Use the SUM Function</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80640"/>
            <a:ext cx="6242304" cy="2103120"/>
          </a:xfrm>
        </p:spPr>
      </p:pic>
    </p:spTree>
    <p:extLst>
      <p:ext uri="{BB962C8B-B14F-4D97-AF65-F5344CB8AC3E}">
        <p14:creationId xmlns:p14="http://schemas.microsoft.com/office/powerpoint/2010/main" val="943948595"/>
      </p:ext>
    </p:extLst>
  </p:cSld>
  <p:clrMapOvr>
    <a:masterClrMapping/>
  </p:clrMapOvr>
  <p:transition xmlns:p14="http://schemas.microsoft.com/office/powerpoint/2010/mai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Format Calls with Merge &amp; Center, Cell Styles, and Themes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63648"/>
            <a:ext cx="6242304" cy="2737104"/>
          </a:xfrm>
        </p:spPr>
      </p:pic>
    </p:spTree>
    <p:extLst>
      <p:ext uri="{BB962C8B-B14F-4D97-AF65-F5344CB8AC3E}">
        <p14:creationId xmlns:p14="http://schemas.microsoft.com/office/powerpoint/2010/main" val="3262910481"/>
      </p:ext>
    </p:extLst>
  </p:cSld>
  <p:clrMapOvr>
    <a:masterClrMapping/>
  </p:clrMapOvr>
  <p:transition xmlns:p14="http://schemas.microsoft.com/office/powerpoint/2010/mai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Format Calls with Merge &amp; Center, </a:t>
            </a:r>
            <a:br>
              <a:rPr lang="en-US" sz="4000" dirty="0" smtClean="0"/>
            </a:br>
            <a:r>
              <a:rPr lang="en-US" sz="4000" dirty="0" smtClean="0"/>
              <a:t>Cell Styles, and Themes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62352"/>
            <a:ext cx="6242304" cy="2139696"/>
          </a:xfrm>
        </p:spPr>
      </p:pic>
    </p:spTree>
    <p:extLst>
      <p:ext uri="{BB962C8B-B14F-4D97-AF65-F5344CB8AC3E}">
        <p14:creationId xmlns:p14="http://schemas.microsoft.com/office/powerpoint/2010/main" val="283500963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Format Calls with Merge &amp; Center, </a:t>
            </a:r>
            <a:br>
              <a:rPr lang="en-US" sz="4000" dirty="0" smtClean="0"/>
            </a:br>
            <a:r>
              <a:rPr lang="en-US" sz="4000" dirty="0" smtClean="0"/>
              <a:t>Cell Styles, and Themes</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67280"/>
            <a:ext cx="6242304" cy="2529840"/>
          </a:xfrm>
        </p:spPr>
      </p:pic>
    </p:spTree>
    <p:extLst>
      <p:ext uri="{BB962C8B-B14F-4D97-AF65-F5344CB8AC3E}">
        <p14:creationId xmlns:p14="http://schemas.microsoft.com/office/powerpoint/2010/main" val="243372637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Chart Data to Create a Column Chart </a:t>
            </a:r>
            <a:br>
              <a:rPr lang="en-US" sz="4000" dirty="0" smtClean="0"/>
            </a:br>
            <a:r>
              <a:rPr lang="en-US" sz="4000" dirty="0" smtClean="0"/>
              <a:t>and Insert Sparklines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378624800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Chart Data to Create a Column Chart </a:t>
            </a:r>
            <a:br>
              <a:rPr lang="en-US" sz="4000" dirty="0" smtClean="0"/>
            </a:br>
            <a:r>
              <a:rPr lang="en-US" sz="4000" dirty="0" smtClean="0"/>
              <a:t>and Insert Sparklines</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25904"/>
            <a:ext cx="6242304" cy="3212592"/>
          </a:xfrm>
        </p:spPr>
      </p:pic>
    </p:spTree>
    <p:extLst>
      <p:ext uri="{BB962C8B-B14F-4D97-AF65-F5344CB8AC3E}">
        <p14:creationId xmlns:p14="http://schemas.microsoft.com/office/powerpoint/2010/main" val="125926859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Chart Data to Create a Column Chart </a:t>
            </a:r>
            <a:br>
              <a:rPr lang="en-US" sz="4000" dirty="0" smtClean="0"/>
            </a:br>
            <a:r>
              <a:rPr lang="en-US" sz="4000" dirty="0" smtClean="0"/>
              <a:t>and Insert Sparklines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467864"/>
            <a:ext cx="6242304" cy="2328672"/>
          </a:xfrm>
        </p:spPr>
      </p:pic>
    </p:spTree>
    <p:extLst>
      <p:ext uri="{BB962C8B-B14F-4D97-AF65-F5344CB8AC3E}">
        <p14:creationId xmlns:p14="http://schemas.microsoft.com/office/powerpoint/2010/main" val="69315614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Chart Data to Create a Column Chart </a:t>
            </a:r>
            <a:br>
              <a:rPr lang="en-US" sz="4000" dirty="0" smtClean="0"/>
            </a:br>
            <a:r>
              <a:rPr lang="en-US" sz="4000" dirty="0" smtClean="0"/>
              <a:t>and Insert Sparklines</a:t>
            </a:r>
            <a:endParaRPr lang="en-US" sz="4000"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48992" y="1831032"/>
            <a:ext cx="5024293" cy="3017520"/>
          </a:xfr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65539" y="2816507"/>
            <a:ext cx="4407259" cy="2919984"/>
          </a:xfrm>
          <a:prstGeom prst="rect">
            <a:avLst/>
          </a:prstGeom>
          <a:ln>
            <a:solidFill>
              <a:schemeClr val="tx1"/>
            </a:solidFill>
          </a:ln>
        </p:spPr>
      </p:pic>
    </p:spTree>
    <p:extLst>
      <p:ext uri="{BB962C8B-B14F-4D97-AF65-F5344CB8AC3E}">
        <p14:creationId xmlns:p14="http://schemas.microsoft.com/office/powerpoint/2010/main" val="198242621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 Chapter 1</a:t>
            </a: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Creating a Worksheet and Charting Data </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Chart Data to Create a Column Chart </a:t>
            </a:r>
            <a:br>
              <a:rPr lang="en-US" sz="4000" dirty="0" smtClean="0"/>
            </a:br>
            <a:r>
              <a:rPr lang="en-US" sz="4000" dirty="0" smtClean="0"/>
              <a:t>and Insert Sparklines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056954"/>
            <a:ext cx="6242304" cy="157276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848" y="3967269"/>
            <a:ext cx="6242304" cy="1432560"/>
          </a:xfrm>
          <a:prstGeom prst="rect">
            <a:avLst/>
          </a:prstGeom>
        </p:spPr>
      </p:pic>
    </p:spTree>
    <p:extLst>
      <p:ext uri="{BB962C8B-B14F-4D97-AF65-F5344CB8AC3E}">
        <p14:creationId xmlns:p14="http://schemas.microsoft.com/office/powerpoint/2010/main" val="122741184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Print a Worksheet, Display Formulas, </a:t>
            </a:r>
            <a:br>
              <a:rPr lang="en-US" sz="4000" dirty="0" smtClean="0"/>
            </a:br>
            <a:r>
              <a:rPr lang="en-US" sz="4000" dirty="0" smtClean="0"/>
              <a:t>and Close Excel</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275840"/>
            <a:ext cx="6242304" cy="2712720"/>
          </a:xfrm>
        </p:spPr>
      </p:pic>
    </p:spTree>
    <p:extLst>
      <p:ext uri="{BB962C8B-B14F-4D97-AF65-F5344CB8AC3E}">
        <p14:creationId xmlns:p14="http://schemas.microsoft.com/office/powerpoint/2010/main" val="239672929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
        <p:nvSpPr>
          <p:cNvPr id="9" name="Title 1"/>
          <p:cNvSpPr>
            <a:spLocks noGrp="1"/>
          </p:cNvSpPr>
          <p:nvPr>
            <p:ph type="title"/>
          </p:nvPr>
        </p:nvSpPr>
        <p:spPr>
          <a:xfrm>
            <a:off x="838200" y="365125"/>
            <a:ext cx="10515600" cy="1016889"/>
          </a:xfrm>
        </p:spPr>
        <p:txBody>
          <a:bodyPr>
            <a:noAutofit/>
          </a:bodyPr>
          <a:lstStyle/>
          <a:p>
            <a:r>
              <a:rPr lang="en-US" sz="4000" dirty="0" smtClean="0"/>
              <a:t>Print a Worksheet, Display Formulas, </a:t>
            </a:r>
            <a:br>
              <a:rPr lang="en-US" sz="4000" dirty="0" smtClean="0"/>
            </a:br>
            <a:r>
              <a:rPr lang="en-US" sz="4000" dirty="0" smtClean="0"/>
              <a:t>and Close Excel</a:t>
            </a:r>
            <a:endParaRPr lang="en-US" sz="4000" dirty="0"/>
          </a:p>
        </p:txBody>
      </p:sp>
    </p:spTree>
    <p:extLst>
      <p:ext uri="{BB962C8B-B14F-4D97-AF65-F5344CB8AC3E}">
        <p14:creationId xmlns:p14="http://schemas.microsoft.com/office/powerpoint/2010/main" val="822070830"/>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Check Spelling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778760"/>
            <a:ext cx="6242304" cy="1706880"/>
          </a:xfrm>
        </p:spPr>
      </p:pic>
    </p:spTree>
    <p:extLst>
      <p:ext uri="{BB962C8B-B14F-4D97-AF65-F5344CB8AC3E}">
        <p14:creationId xmlns:p14="http://schemas.microsoft.com/office/powerpoint/2010/main" val="377058420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 Data by Range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833624"/>
            <a:ext cx="6242304" cy="1597152"/>
          </a:xfrm>
        </p:spPr>
      </p:pic>
    </p:spTree>
    <p:extLst>
      <p:ext uri="{BB962C8B-B14F-4D97-AF65-F5344CB8AC3E}">
        <p14:creationId xmlns:p14="http://schemas.microsoft.com/office/powerpoint/2010/main" val="2534514940"/>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Construct Formulas for Mathematical Operations</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0856" y="2726944"/>
            <a:ext cx="4590288" cy="1810512"/>
          </a:xfrm>
        </p:spPr>
      </p:pic>
    </p:spTree>
    <p:extLst>
      <p:ext uri="{BB962C8B-B14F-4D97-AF65-F5344CB8AC3E}">
        <p14:creationId xmlns:p14="http://schemas.microsoft.com/office/powerpoint/2010/main" val="87882270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355088"/>
            <a:ext cx="6242304" cy="2554224"/>
          </a:xfrm>
        </p:spPr>
      </p:pic>
      <p:sp>
        <p:nvSpPr>
          <p:cNvPr id="6" name="Title 1"/>
          <p:cNvSpPr>
            <a:spLocks noGrp="1"/>
          </p:cNvSpPr>
          <p:nvPr>
            <p:ph type="title"/>
          </p:nvPr>
        </p:nvSpPr>
        <p:spPr>
          <a:xfrm>
            <a:off x="838200" y="365125"/>
            <a:ext cx="10515600" cy="1016889"/>
          </a:xfrm>
        </p:spPr>
        <p:txBody>
          <a:bodyPr>
            <a:noAutofit/>
          </a:bodyPr>
          <a:lstStyle/>
          <a:p>
            <a:r>
              <a:rPr lang="en-US" sz="4000" dirty="0" smtClean="0"/>
              <a:t>Construct Formulas for Mathematical Operations</a:t>
            </a:r>
            <a:endParaRPr lang="en-US" sz="4000" dirty="0"/>
          </a:p>
        </p:txBody>
      </p:sp>
    </p:spTree>
    <p:extLst>
      <p:ext uri="{BB962C8B-B14F-4D97-AF65-F5344CB8AC3E}">
        <p14:creationId xmlns:p14="http://schemas.microsoft.com/office/powerpoint/2010/main" val="118280668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016889"/>
          </a:xfrm>
        </p:spPr>
        <p:txBody>
          <a:bodyPr>
            <a:noAutofit/>
          </a:bodyPr>
          <a:lstStyle/>
          <a:p>
            <a:r>
              <a:rPr lang="en-US" sz="4000" dirty="0" smtClean="0"/>
              <a:t>Construct Formulas for Mathematical Operations</a:t>
            </a:r>
            <a:endParaRPr lang="en-US" sz="4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951" y="1619306"/>
            <a:ext cx="6242304" cy="167030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544" y="3104523"/>
            <a:ext cx="6242304" cy="16885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881" y="4257031"/>
            <a:ext cx="6242304" cy="1688592"/>
          </a:xfrm>
          <a:prstGeom prst="rect">
            <a:avLst/>
          </a:prstGeom>
        </p:spPr>
      </p:pic>
    </p:spTree>
    <p:extLst>
      <p:ext uri="{BB962C8B-B14F-4D97-AF65-F5344CB8AC3E}">
        <p14:creationId xmlns:p14="http://schemas.microsoft.com/office/powerpoint/2010/main" val="3822304220"/>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Edit Values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787904"/>
            <a:ext cx="6242304" cy="1688592"/>
          </a:xfrm>
        </p:spPr>
      </p:pic>
    </p:spTree>
    <p:extLst>
      <p:ext uri="{BB962C8B-B14F-4D97-AF65-F5344CB8AC3E}">
        <p14:creationId xmlns:p14="http://schemas.microsoft.com/office/powerpoint/2010/main" val="95991117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a Worksheet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Tree>
    <p:extLst>
      <p:ext uri="{BB962C8B-B14F-4D97-AF65-F5344CB8AC3E}">
        <p14:creationId xmlns:p14="http://schemas.microsoft.com/office/powerpoint/2010/main" val="133508949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normAutofit lnSpcReduction="10000"/>
          </a:bodyPr>
          <a:lstStyle/>
          <a:p>
            <a:r>
              <a:rPr lang="en-US" sz="3000" dirty="0" smtClean="0"/>
              <a:t>Create, Save, and Navigate an Excel Workbook</a:t>
            </a:r>
          </a:p>
          <a:p>
            <a:r>
              <a:rPr lang="en-US" dirty="0" smtClean="0"/>
              <a:t>Enter Data in a Worksheet</a:t>
            </a:r>
          </a:p>
          <a:p>
            <a:r>
              <a:rPr lang="en-US" sz="3000" dirty="0" smtClean="0"/>
              <a:t>Construct and Copy Formulas and Use the SUM Function</a:t>
            </a:r>
          </a:p>
          <a:p>
            <a:r>
              <a:rPr lang="en-US" dirty="0" smtClean="0"/>
              <a:t>Format Cells with Merge &amp; Center, Cell Styles, and Themes</a:t>
            </a:r>
            <a:endParaRPr lang="en-US" sz="3000" dirty="0" smtClean="0"/>
          </a:p>
          <a:p>
            <a:r>
              <a:rPr lang="en-US" dirty="0" smtClean="0"/>
              <a:t>Chart Data to Create a Column Chart and Insert Sparklines</a:t>
            </a:r>
          </a:p>
          <a:p>
            <a:r>
              <a:rPr lang="en-US" sz="3000" dirty="0" smtClean="0"/>
              <a:t>Print a Worksheet, Display Formulas, and Close Excel</a:t>
            </a:r>
          </a:p>
          <a:p>
            <a:r>
              <a:rPr lang="en-US" dirty="0" smtClean="0"/>
              <a:t>Check Spelling in a Worksheet</a:t>
            </a:r>
          </a:p>
          <a:p>
            <a:r>
              <a:rPr lang="en-US" dirty="0" smtClean="0"/>
              <a:t>Enter Data by Range</a:t>
            </a:r>
          </a:p>
          <a:p>
            <a:r>
              <a:rPr lang="en-US" sz="3000" dirty="0" smtClean="0"/>
              <a:t>Construct Formulas for Mathematical Operations</a:t>
            </a:r>
          </a:p>
          <a:p>
            <a:r>
              <a:rPr lang="en-US" dirty="0" smtClean="0"/>
              <a:t>Edit Values in a Worksheet</a:t>
            </a:r>
          </a:p>
          <a:p>
            <a:r>
              <a:rPr lang="en-US" sz="3000" dirty="0" smtClean="0"/>
              <a:t>Format a Worksheet</a:t>
            </a:r>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Save, and Navigate an </a:t>
            </a:r>
            <a:br>
              <a:rPr lang="en-US" sz="4000" dirty="0" smtClean="0"/>
            </a:br>
            <a:r>
              <a:rPr lang="en-US" sz="4000" dirty="0" smtClean="0"/>
              <a:t>Excel Workbook</a:t>
            </a:r>
            <a:endParaRPr lang="en-US" sz="4000"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473894" y="2057400"/>
            <a:ext cx="5743258" cy="3449320"/>
          </a:xfrm>
        </p:spPr>
      </p:pic>
    </p:spTree>
    <p:extLst>
      <p:ext uri="{BB962C8B-B14F-4D97-AF65-F5344CB8AC3E}">
        <p14:creationId xmlns:p14="http://schemas.microsoft.com/office/powerpoint/2010/main" val="193466751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Save, and Navigate an </a:t>
            </a:r>
            <a:br>
              <a:rPr lang="en-US" sz="4000" dirty="0" smtClean="0"/>
            </a:br>
            <a:r>
              <a:rPr lang="en-US" sz="4000" dirty="0" smtClean="0"/>
              <a:t>Excel Workbook</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111496" y="3872738"/>
            <a:ext cx="6242304" cy="2103120"/>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7528" y="1825752"/>
            <a:ext cx="6400800" cy="1603248"/>
          </a:xfrm>
          <a:prstGeom prst="rect">
            <a:avLst/>
          </a:prstGeom>
        </p:spPr>
      </p:pic>
    </p:spTree>
    <p:extLst>
      <p:ext uri="{BB962C8B-B14F-4D97-AF65-F5344CB8AC3E}">
        <p14:creationId xmlns:p14="http://schemas.microsoft.com/office/powerpoint/2010/main" val="2996364067"/>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 Data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78176"/>
            <a:ext cx="6242304" cy="1908048"/>
          </a:xfrm>
        </p:spPr>
      </p:pic>
    </p:spTree>
    <p:extLst>
      <p:ext uri="{BB962C8B-B14F-4D97-AF65-F5344CB8AC3E}">
        <p14:creationId xmlns:p14="http://schemas.microsoft.com/office/powerpoint/2010/main" val="1799673933"/>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 Data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934208"/>
            <a:ext cx="6242304" cy="1395984"/>
          </a:xfrm>
        </p:spPr>
      </p:pic>
    </p:spTree>
    <p:extLst>
      <p:ext uri="{BB962C8B-B14F-4D97-AF65-F5344CB8AC3E}">
        <p14:creationId xmlns:p14="http://schemas.microsoft.com/office/powerpoint/2010/main" val="851254008"/>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 Data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632712"/>
            <a:ext cx="6242304" cy="3998976"/>
          </a:xfrm>
        </p:spPr>
      </p:pic>
    </p:spTree>
    <p:extLst>
      <p:ext uri="{BB962C8B-B14F-4D97-AF65-F5344CB8AC3E}">
        <p14:creationId xmlns:p14="http://schemas.microsoft.com/office/powerpoint/2010/main" val="579790259"/>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 Data in a Worksheet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32456"/>
            <a:ext cx="6242304" cy="1999488"/>
          </a:xfrm>
        </p:spPr>
      </p:pic>
    </p:spTree>
    <p:extLst>
      <p:ext uri="{BB962C8B-B14F-4D97-AF65-F5344CB8AC3E}">
        <p14:creationId xmlns:p14="http://schemas.microsoft.com/office/powerpoint/2010/main" val="642876282"/>
      </p:ext>
    </p:extLst>
  </p:cSld>
  <p:clrMapOvr>
    <a:masterClrMapping/>
  </p:clrMapOvr>
  <p:transition xmlns:p14="http://schemas.microsoft.com/office/powerpoint/2010/main" spd="slow">
    <p:cover dir="r"/>
  </p:transition>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2940</TotalTime>
  <Words>1994</Words>
  <Application>Microsoft Macintosh PowerPoint</Application>
  <PresentationFormat>Custom</PresentationFormat>
  <Paragraphs>109</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GO!  with Microsoft Office 2016</vt:lpstr>
      <vt:lpstr>Excel – Chapter 1</vt:lpstr>
      <vt:lpstr>Objectives</vt:lpstr>
      <vt:lpstr>Create, Save, and Navigate an  Excel Workbook</vt:lpstr>
      <vt:lpstr>Create, Save, and Navigate an  Excel Workbook</vt:lpstr>
      <vt:lpstr>Enter Data in a Worksheet</vt:lpstr>
      <vt:lpstr>Enter Data in a Worksheet</vt:lpstr>
      <vt:lpstr>Enter Data in a Worksheet</vt:lpstr>
      <vt:lpstr>Enter Data in a Worksheet</vt:lpstr>
      <vt:lpstr>Enter Data in a Worksheet</vt:lpstr>
      <vt:lpstr>Construct and Copy Formulas and  Use the SUM Function</vt:lpstr>
      <vt:lpstr>Construct and Copy Formulas and  Use the SUM Function</vt:lpstr>
      <vt:lpstr>Format Calls with Merge &amp; Center, Cell Styles, and Themes</vt:lpstr>
      <vt:lpstr>Format Calls with Merge &amp; Center,  Cell Styles, and Themes</vt:lpstr>
      <vt:lpstr>Format Calls with Merge &amp; Center,  Cell Styles, and Themes</vt:lpstr>
      <vt:lpstr>Chart Data to Create a Column Chart  and Insert Sparklines</vt:lpstr>
      <vt:lpstr>Chart Data to Create a Column Chart  and Insert Sparklines</vt:lpstr>
      <vt:lpstr>Chart Data to Create a Column Chart  and Insert Sparklines</vt:lpstr>
      <vt:lpstr>Chart Data to Create a Column Chart  and Insert Sparklines</vt:lpstr>
      <vt:lpstr>Chart Data to Create a Column Chart  and Insert Sparklines</vt:lpstr>
      <vt:lpstr>Print a Worksheet, Display Formulas,  and Close Excel</vt:lpstr>
      <vt:lpstr>Print a Worksheet, Display Formulas,  and Close Excel</vt:lpstr>
      <vt:lpstr>Check Spelling in a Worksheet</vt:lpstr>
      <vt:lpstr>Enter Data by Range</vt:lpstr>
      <vt:lpstr>Construct Formulas for Mathematical Operations</vt:lpstr>
      <vt:lpstr>Construct Formulas for Mathematical Operations</vt:lpstr>
      <vt:lpstr>Construct Formulas for Mathematical Operations</vt:lpstr>
      <vt:lpstr>Edit Values in a Worksheet</vt:lpstr>
      <vt:lpstr>Format a Worksheet</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101</cp:revision>
  <dcterms:created xsi:type="dcterms:W3CDTF">2015-10-02T22:52:27Z</dcterms:created>
  <dcterms:modified xsi:type="dcterms:W3CDTF">2016-02-26T02:58:10Z</dcterms:modified>
</cp:coreProperties>
</file>