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5" r:id="rId2"/>
    <p:sldId id="264" r:id="rId3"/>
    <p:sldId id="257" r:id="rId4"/>
    <p:sldId id="266" r:id="rId5"/>
    <p:sldId id="267" r:id="rId6"/>
    <p:sldId id="268" r:id="rId7"/>
    <p:sldId id="270" r:id="rId8"/>
    <p:sldId id="269" r:id="rId9"/>
    <p:sldId id="271" r:id="rId10"/>
    <p:sldId id="274" r:id="rId11"/>
    <p:sldId id="273" r:id="rId12"/>
    <p:sldId id="276" r:id="rId13"/>
    <p:sldId id="275" r:id="rId14"/>
    <p:sldId id="278" r:id="rId15"/>
    <p:sldId id="277" r:id="rId16"/>
    <p:sldId id="279" r:id="rId17"/>
    <p:sldId id="280" r:id="rId18"/>
    <p:sldId id="281" r:id="rId19"/>
    <p:sldId id="284" r:id="rId20"/>
    <p:sldId id="282" r:id="rId21"/>
    <p:sldId id="285" r:id="rId22"/>
    <p:sldId id="283" r:id="rId23"/>
    <p:sldId id="286" r:id="rId24"/>
    <p:sldId id="288" r:id="rId25"/>
    <p:sldId id="289" r:id="rId26"/>
    <p:sldId id="287" r:id="rId27"/>
    <p:sldId id="290" r:id="rId28"/>
    <p:sldId id="291" r:id="rId29"/>
    <p:sldId id="292" r:id="rId30"/>
    <p:sldId id="293" r:id="rId31"/>
    <p:sldId id="295" r:id="rId32"/>
    <p:sldId id="294" r:id="rId33"/>
    <p:sldId id="296" r:id="rId34"/>
    <p:sldId id="260" r:id="rId35"/>
    <p:sldId id="2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 initials="C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043"/>
    <a:srgbClr val="8CB372"/>
    <a:srgbClr val="548235"/>
    <a:srgbClr val="385723"/>
    <a:srgbClr val="589648"/>
    <a:srgbClr val="FEE698"/>
    <a:srgbClr val="A0333B"/>
    <a:srgbClr val="FFF699"/>
    <a:srgbClr val="E56C3F"/>
    <a:srgbClr val="8CC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77355" autoAdjust="0"/>
  </p:normalViewPr>
  <p:slideViewPr>
    <p:cSldViewPr snapToGrid="0">
      <p:cViewPr varScale="1">
        <p:scale>
          <a:sx n="53" d="100"/>
          <a:sy n="53" d="100"/>
        </p:scale>
        <p:origin x="-1376" y="-104"/>
      </p:cViewPr>
      <p:guideLst>
        <p:guide orient="horz" pos="2160"/>
        <p:guide pos="3840"/>
      </p:guideLst>
    </p:cSldViewPr>
  </p:slideViewPr>
  <p:outlineViewPr>
    <p:cViewPr>
      <p:scale>
        <a:sx n="33" d="100"/>
        <a:sy n="33" d="100"/>
      </p:scale>
      <p:origin x="0" y="-1048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2FA4A-A236-4118-8088-95D293A95DDC}" type="datetimeFigureOut">
              <a:rPr lang="en-US" smtClean="0"/>
              <a:t>2/25/16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DDA8E-F1FE-4702-89FD-7D4E28BF10FB}" type="slidenum">
              <a:rPr lang="en-US" smtClean="0"/>
              <a:t>‹#›</a:t>
            </a:fld>
            <a:endParaRPr lang="en-US" dirty="0"/>
          </a:p>
        </p:txBody>
      </p:sp>
    </p:spTree>
    <p:extLst>
      <p:ext uri="{BB962C8B-B14F-4D97-AF65-F5344CB8AC3E}">
        <p14:creationId xmlns:p14="http://schemas.microsoft.com/office/powerpoint/2010/main" val="236415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a:t>
            </a:fld>
            <a:endParaRPr lang="en-US" dirty="0"/>
          </a:p>
        </p:txBody>
      </p:sp>
    </p:spTree>
    <p:extLst>
      <p:ext uri="{BB962C8B-B14F-4D97-AF65-F5344CB8AC3E}">
        <p14:creationId xmlns:p14="http://schemas.microsoft.com/office/powerpoint/2010/main" val="2607361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parenthetical reference </a:t>
            </a:r>
            <a:r>
              <a:rPr lang="en-US" dirty="0" smtClean="0"/>
              <a:t>is a reference</a:t>
            </a:r>
            <a:r>
              <a:rPr lang="en-US" baseline="0" dirty="0" smtClean="0"/>
              <a:t> that includes the last name of the author or authors and the page number (if available) in the references source, which you add to the reference. No year is indicated, and there is no comma between the name and the page number. Most Website citations, as shown on this slide, do not include a page number.</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11</a:t>
            </a:fld>
            <a:endParaRPr lang="en-US" dirty="0"/>
          </a:p>
        </p:txBody>
      </p:sp>
    </p:spTree>
    <p:extLst>
      <p:ext uri="{BB962C8B-B14F-4D97-AF65-F5344CB8AC3E}">
        <p14:creationId xmlns:p14="http://schemas.microsoft.com/office/powerpoint/2010/main" val="3410743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a:t>
            </a:r>
            <a:r>
              <a:rPr lang="en-US" dirty="0" smtClean="0"/>
              <a:t>bibliography includes a list of each source referenced in a report or research paper. This bibliography page must start on a new page. Ctrl + Enter inserts a manual page break—the</a:t>
            </a:r>
            <a:r>
              <a:rPr lang="en-US" baseline="0" dirty="0" smtClean="0"/>
              <a:t> forcing of a new page. The page heading for an MLA Style report is </a:t>
            </a:r>
            <a:r>
              <a:rPr lang="en-US" i="1" baseline="0" dirty="0" smtClean="0"/>
              <a:t>Works Cited</a:t>
            </a:r>
            <a:r>
              <a:rPr lang="en-US" baseline="0" dirty="0" smtClean="0"/>
              <a:t>; for Business Style, </a:t>
            </a:r>
            <a:r>
              <a:rPr lang="en-US" i="1" baseline="0" dirty="0" smtClean="0"/>
              <a:t>Bibliography</a:t>
            </a:r>
            <a:r>
              <a:rPr lang="en-US" baseline="0" dirty="0" smtClean="0"/>
              <a:t>; for APA Style, </a:t>
            </a:r>
            <a:r>
              <a:rPr lang="en-US" i="1" baseline="0" dirty="0" smtClean="0"/>
              <a:t>References</a:t>
            </a:r>
            <a:r>
              <a:rPr lang="en-US" baseline="0" dirty="0" smtClean="0"/>
              <a:t>. Note the </a:t>
            </a:r>
            <a:r>
              <a:rPr lang="en-US" b="1" baseline="0" dirty="0" smtClean="0"/>
              <a:t>hanging indent</a:t>
            </a:r>
            <a:r>
              <a:rPr lang="en-US" baseline="0" dirty="0" smtClean="0"/>
              <a:t>—the first line of each entry extends .5 inches to the left of the remaining lines of the entry.</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12</a:t>
            </a:fld>
            <a:endParaRPr lang="en-US" dirty="0"/>
          </a:p>
        </p:txBody>
      </p:sp>
    </p:spTree>
    <p:extLst>
      <p:ext uri="{BB962C8B-B14F-4D97-AF65-F5344CB8AC3E}">
        <p14:creationId xmlns:p14="http://schemas.microsoft.com/office/powerpoint/2010/main" val="766868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Navigation pane makes it easy to move to a specific page or to find specific objects in a document. To use the Go To command, use the Home tab and</a:t>
            </a:r>
            <a:r>
              <a:rPr lang="en-US" baseline="0" dirty="0" smtClean="0"/>
              <a:t> click Go To from the Find arrow or hold down Ctrl and press G.</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13</a:t>
            </a:fld>
            <a:endParaRPr lang="en-US" dirty="0"/>
          </a:p>
        </p:txBody>
      </p:sp>
    </p:spTree>
    <p:extLst>
      <p:ext uri="{BB962C8B-B14F-4D97-AF65-F5344CB8AC3E}">
        <p14:creationId xmlns:p14="http://schemas.microsoft.com/office/powerpoint/2010/main" val="1431479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research paper, you may want to add additional document properties. In the Advanced Properties dialog box, you can view</a:t>
            </a:r>
            <a:r>
              <a:rPr lang="en-US" baseline="0" dirty="0" smtClean="0"/>
              <a:t> and modify additional document properties as shown here.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14</a:t>
            </a:fld>
            <a:endParaRPr lang="en-US" dirty="0"/>
          </a:p>
        </p:txBody>
      </p:sp>
    </p:spTree>
    <p:extLst>
      <p:ext uri="{BB962C8B-B14F-4D97-AF65-F5344CB8AC3E}">
        <p14:creationId xmlns:p14="http://schemas.microsoft.com/office/powerpoint/2010/main" val="4129538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 Mode </a:t>
            </a:r>
            <a:r>
              <a:rPr lang="en-US" dirty="0" smtClean="0"/>
              <a:t>optimizes the view of the Word screen for the times when you are reading Word document on the screen and not creating or editing</a:t>
            </a:r>
            <a:r>
              <a:rPr lang="en-US" baseline="0" dirty="0" smtClean="0"/>
              <a:t> them. On the View tab, in the Views group, click Read Mode. Read Mode keeps footnotes displayed on the page associated with the footnote.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15</a:t>
            </a:fld>
            <a:endParaRPr lang="en-US" dirty="0"/>
          </a:p>
        </p:txBody>
      </p:sp>
    </p:spTree>
    <p:extLst>
      <p:ext uri="{BB962C8B-B14F-4D97-AF65-F5344CB8AC3E}">
        <p14:creationId xmlns:p14="http://schemas.microsoft.com/office/powerpoint/2010/main" val="2695476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PDF Reflow provides the ability to import PDF files into Word so that you can transform a PDF back</a:t>
            </a:r>
            <a:r>
              <a:rPr lang="en-US" baseline="0" dirty="0" smtClean="0"/>
              <a:t> into a fully editable Word document. If you do not have the Word document that you used to create a PDF, this feature can be very helpful.</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16</a:t>
            </a:fld>
            <a:endParaRPr lang="en-US" dirty="0"/>
          </a:p>
        </p:txBody>
      </p:sp>
    </p:spTree>
    <p:extLst>
      <p:ext uri="{BB962C8B-B14F-4D97-AF65-F5344CB8AC3E}">
        <p14:creationId xmlns:p14="http://schemas.microsoft.com/office/powerpoint/2010/main" val="438239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newsletter</a:t>
            </a:r>
            <a:r>
              <a:rPr lang="en-US" dirty="0" smtClean="0"/>
              <a:t> is a periodical that communicates news and information to a specific group.</a:t>
            </a:r>
            <a:r>
              <a:rPr lang="en-US" baseline="0" dirty="0" smtClean="0"/>
              <a:t> Newsletters often have two or more columns. A </a:t>
            </a:r>
            <a:r>
              <a:rPr lang="en-US" b="1" baseline="0" dirty="0" smtClean="0"/>
              <a:t>manual column break </a:t>
            </a:r>
            <a:r>
              <a:rPr lang="en-US" baseline="0" dirty="0" smtClean="0"/>
              <a:t>is an artificial end to a column to balance the columns or to provide space for the insertion of other objects. A </a:t>
            </a:r>
            <a:r>
              <a:rPr lang="en-US" b="1" baseline="0" dirty="0" smtClean="0"/>
              <a:t>section</a:t>
            </a:r>
            <a:r>
              <a:rPr lang="en-US" baseline="0" dirty="0" smtClean="0"/>
              <a:t> is a portion of a document that can be formatted differently from the rest of the document.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17</a:t>
            </a:fld>
            <a:endParaRPr lang="en-US" dirty="0"/>
          </a:p>
        </p:txBody>
      </p:sp>
    </p:spTree>
    <p:extLst>
      <p:ext uri="{BB962C8B-B14F-4D97-AF65-F5344CB8AC3E}">
        <p14:creationId xmlns:p14="http://schemas.microsoft.com/office/powerpoint/2010/main" val="3703149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Justified text is sometimes preferred in</a:t>
            </a:r>
            <a:r>
              <a:rPr lang="en-US" baseline="0" dirty="0" smtClean="0"/>
              <a:t> document text with two or more columns. It is often considered easier to read than having an uneven right margin.</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18</a:t>
            </a:fld>
            <a:endParaRPr lang="en-US" dirty="0"/>
          </a:p>
        </p:txBody>
      </p:sp>
    </p:spTree>
    <p:extLst>
      <p:ext uri="{BB962C8B-B14F-4D97-AF65-F5344CB8AC3E}">
        <p14:creationId xmlns:p14="http://schemas.microsoft.com/office/powerpoint/2010/main" val="2116996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column break indicator is a dotted line containing the words </a:t>
            </a:r>
            <a:r>
              <a:rPr lang="en-US" i="1" dirty="0" smtClean="0"/>
              <a:t>Column Break </a:t>
            </a:r>
            <a:r>
              <a:rPr lang="en-US" dirty="0" smtClean="0"/>
              <a:t>that displays at the bottom of a column.</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19</a:t>
            </a:fld>
            <a:endParaRPr lang="en-US" dirty="0"/>
          </a:p>
        </p:txBody>
      </p:sp>
    </p:spTree>
    <p:extLst>
      <p:ext uri="{BB962C8B-B14F-4D97-AF65-F5344CB8AC3E}">
        <p14:creationId xmlns:p14="http://schemas.microsoft.com/office/powerpoint/2010/main" val="3183449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can enhance a</a:t>
            </a:r>
            <a:r>
              <a:rPr lang="en-US" baseline="0" dirty="0" smtClean="0"/>
              <a:t> newsletter. On the Insert tab, in the Illustrations group, click Online Pictures. Type one or more keywords into the Bing Image Search box to locate appropriate images for your document. The result indicates the images are licensed under </a:t>
            </a:r>
            <a:r>
              <a:rPr lang="en-US" b="1" baseline="0" dirty="0" smtClean="0"/>
              <a:t>Creative Commons</a:t>
            </a:r>
            <a:r>
              <a:rPr lang="en-US" baseline="0" dirty="0" smtClean="0"/>
              <a:t>, a “nonprofit organization that enables the sharing and use of creativity and knowledge through free legal tools.”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20</a:t>
            </a:fld>
            <a:endParaRPr lang="en-US" dirty="0"/>
          </a:p>
        </p:txBody>
      </p:sp>
    </p:spTree>
    <p:extLst>
      <p:ext uri="{BB962C8B-B14F-4D97-AF65-F5344CB8AC3E}">
        <p14:creationId xmlns:p14="http://schemas.microsoft.com/office/powerpoint/2010/main" val="1533994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2016 offers many tools for creating complex documents. Word</a:t>
            </a:r>
            <a:r>
              <a:rPr lang="en-US" baseline="0" dirty="0" smtClean="0"/>
              <a:t> has tools that enable you to create a research paper that includes citations, footnotes, and a bibliography. Multiple-column newsletters can also be created and formatted with Word tools.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a:t>
            </a:fld>
            <a:endParaRPr lang="en-US" dirty="0"/>
          </a:p>
        </p:txBody>
      </p:sp>
    </p:spTree>
    <p:extLst>
      <p:ext uri="{BB962C8B-B14F-4D97-AF65-F5344CB8AC3E}">
        <p14:creationId xmlns:p14="http://schemas.microsoft.com/office/powerpoint/2010/main" val="147885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Layout dialog box allows you to change the horizontal</a:t>
            </a:r>
            <a:r>
              <a:rPr lang="en-US" baseline="0" dirty="0" smtClean="0"/>
              <a:t> and vertical alignment.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21</a:t>
            </a:fld>
            <a:endParaRPr lang="en-US" dirty="0"/>
          </a:p>
        </p:txBody>
      </p:sp>
    </p:spTree>
    <p:extLst>
      <p:ext uri="{BB962C8B-B14F-4D97-AF65-F5344CB8AC3E}">
        <p14:creationId xmlns:p14="http://schemas.microsoft.com/office/powerpoint/2010/main" val="389469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inserted image can be </a:t>
            </a:r>
            <a:r>
              <a:rPr lang="en-US" b="1" dirty="0" smtClean="0"/>
              <a:t>cropped</a:t>
            </a:r>
            <a:r>
              <a:rPr lang="en-US" b="0" dirty="0" smtClean="0"/>
              <a:t>—removing </a:t>
            </a:r>
            <a:r>
              <a:rPr lang="en-US" dirty="0" smtClean="0"/>
              <a:t>unwanted or unnecessary areas of a picture. When you </a:t>
            </a:r>
            <a:r>
              <a:rPr lang="en-US" b="1" dirty="0" smtClean="0"/>
              <a:t>scale</a:t>
            </a:r>
            <a:r>
              <a:rPr lang="en-US" dirty="0" smtClean="0"/>
              <a:t> a picture, you resize it to a percentage of its size. </a:t>
            </a:r>
            <a:r>
              <a:rPr lang="en-US" b="1" dirty="0" smtClean="0"/>
              <a:t>Crop handles </a:t>
            </a:r>
            <a:r>
              <a:rPr lang="en-US" dirty="0" smtClean="0"/>
              <a:t>are used like sizing handles to define unwanted areas of a picture, as shown on this slide. The </a:t>
            </a:r>
            <a:r>
              <a:rPr lang="en-US" b="1" dirty="0" smtClean="0"/>
              <a:t>crop pointer </a:t>
            </a:r>
            <a:r>
              <a:rPr lang="en-US" dirty="0" smtClean="0"/>
              <a:t>is used to crop</a:t>
            </a:r>
            <a:r>
              <a:rPr lang="en-US" baseline="0" dirty="0" smtClean="0"/>
              <a:t> an image. The portion of the image to be removed displays in gray.</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22</a:t>
            </a:fld>
            <a:endParaRPr lang="en-US" dirty="0"/>
          </a:p>
        </p:txBody>
      </p:sp>
    </p:spTree>
    <p:extLst>
      <p:ext uri="{BB962C8B-B14F-4D97-AF65-F5344CB8AC3E}">
        <p14:creationId xmlns:p14="http://schemas.microsoft.com/office/powerpoint/2010/main" val="1415722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can be recolored, as shown in the top image on this slide. </a:t>
            </a:r>
            <a:r>
              <a:rPr lang="en-US" b="1" dirty="0" smtClean="0"/>
              <a:t>Brightness</a:t>
            </a:r>
            <a:r>
              <a:rPr lang="en-US" dirty="0" smtClean="0"/>
              <a:t>, the relative lightness of a picture, and </a:t>
            </a:r>
            <a:r>
              <a:rPr lang="en-US" b="1" dirty="0" smtClean="0"/>
              <a:t>contrast</a:t>
            </a:r>
            <a:r>
              <a:rPr lang="en-US" dirty="0" smtClean="0"/>
              <a:t>, the difference between the darkest and lightest area of a picture</a:t>
            </a:r>
            <a:r>
              <a:rPr lang="en-US" baseline="0" dirty="0" smtClean="0"/>
              <a:t> can also be adjusted, as shown in the second image.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23</a:t>
            </a:fld>
            <a:endParaRPr lang="en-US" dirty="0"/>
          </a:p>
        </p:txBody>
      </p:sp>
    </p:spTree>
    <p:extLst>
      <p:ext uri="{BB962C8B-B14F-4D97-AF65-F5344CB8AC3E}">
        <p14:creationId xmlns:p14="http://schemas.microsoft.com/office/powerpoint/2010/main" val="905915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flip</a:t>
            </a:r>
            <a:r>
              <a:rPr lang="en-US" dirty="0" smtClean="0"/>
              <a:t> commands create a reverse image of a picture</a:t>
            </a:r>
            <a:r>
              <a:rPr lang="en-US" baseline="0" dirty="0" smtClean="0"/>
              <a:t> or object.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24</a:t>
            </a:fld>
            <a:endParaRPr lang="en-US" dirty="0"/>
          </a:p>
        </p:txBody>
      </p:sp>
    </p:spTree>
    <p:extLst>
      <p:ext uri="{BB962C8B-B14F-4D97-AF65-F5344CB8AC3E}">
        <p14:creationId xmlns:p14="http://schemas.microsoft.com/office/powerpoint/2010/main" val="485174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screenshot</a:t>
            </a:r>
            <a:r>
              <a:rPr lang="en-US" dirty="0" smtClean="0"/>
              <a:t> is an image on your computer that you can paste into a document. Screenshots are especially useful when you want to insert an image of a website into your Word document.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25</a:t>
            </a:fld>
            <a:endParaRPr lang="en-US" dirty="0"/>
          </a:p>
        </p:txBody>
      </p:sp>
    </p:spTree>
    <p:extLst>
      <p:ext uri="{BB962C8B-B14F-4D97-AF65-F5344CB8AC3E}">
        <p14:creationId xmlns:p14="http://schemas.microsoft.com/office/powerpoint/2010/main" val="168395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Small caps </a:t>
            </a:r>
            <a:r>
              <a:rPr lang="en-US" dirty="0" smtClean="0"/>
              <a:t>is an attractive font effect often used for headlines and titles. The</a:t>
            </a:r>
            <a:r>
              <a:rPr lang="en-US" baseline="0" dirty="0" smtClean="0"/>
              <a:t> effect changes lowercase letters to uppercase letters, but with the height of lowercase letters.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26</a:t>
            </a:fld>
            <a:endParaRPr lang="en-US" dirty="0"/>
          </a:p>
        </p:txBody>
      </p:sp>
    </p:spTree>
    <p:extLst>
      <p:ext uri="{BB962C8B-B14F-4D97-AF65-F5344CB8AC3E}">
        <p14:creationId xmlns:p14="http://schemas.microsoft.com/office/powerpoint/2010/main" val="3757339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Symbols and special characters can be inserted into a Word document. Symbols</a:t>
            </a:r>
            <a:r>
              <a:rPr lang="en-US" baseline="0" dirty="0" smtClean="0"/>
              <a:t> such as the copyright symbols, trademark symbol, and em dashes—a punctuation symbol used to indicate an explanation or emphasis—are all available in Word.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27</a:t>
            </a:fld>
            <a:endParaRPr lang="en-US" dirty="0"/>
          </a:p>
        </p:txBody>
      </p:sp>
    </p:spTree>
    <p:extLst>
      <p:ext uri="{BB962C8B-B14F-4D97-AF65-F5344CB8AC3E}">
        <p14:creationId xmlns:p14="http://schemas.microsoft.com/office/powerpoint/2010/main" val="1687171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Word’s </a:t>
            </a:r>
            <a:r>
              <a:rPr lang="en-US" b="1" dirty="0" smtClean="0"/>
              <a:t>mail merge </a:t>
            </a:r>
            <a:r>
              <a:rPr lang="en-US" dirty="0" smtClean="0"/>
              <a:t>feature joins a main document and a data source to create</a:t>
            </a:r>
            <a:r>
              <a:rPr lang="en-US" baseline="0" dirty="0" smtClean="0"/>
              <a:t> </a:t>
            </a:r>
            <a:r>
              <a:rPr lang="en-US" dirty="0" smtClean="0"/>
              <a:t>customized letters or labels. The easiest way to perform a mail merge is to use the Mail Merge Wizard, which asks you questions and, based on your answers, walks you step by step through the mail merge process.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28</a:t>
            </a:fld>
            <a:endParaRPr lang="en-US" dirty="0"/>
          </a:p>
        </p:txBody>
      </p:sp>
    </p:spTree>
    <p:extLst>
      <p:ext uri="{BB962C8B-B14F-4D97-AF65-F5344CB8AC3E}">
        <p14:creationId xmlns:p14="http://schemas.microsoft.com/office/powerpoint/2010/main" val="1570871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Excel</a:t>
            </a:r>
            <a:r>
              <a:rPr lang="en-US" baseline="0" dirty="0" smtClean="0"/>
              <a:t> worksheet can be your data source. Each row of information that contains data for one person is referred to as a </a:t>
            </a:r>
            <a:r>
              <a:rPr lang="en-US" b="1" baseline="0" dirty="0" smtClean="0"/>
              <a:t>record</a:t>
            </a:r>
            <a:r>
              <a:rPr lang="en-US" baseline="0" dirty="0" smtClean="0"/>
              <a:t>. The column headings, for example </a:t>
            </a:r>
            <a:r>
              <a:rPr lang="en-US" i="1" baseline="0" dirty="0" smtClean="0"/>
              <a:t>First Name </a:t>
            </a:r>
            <a:r>
              <a:rPr lang="en-US" baseline="0" dirty="0" smtClean="0"/>
              <a:t>and </a:t>
            </a:r>
            <a:r>
              <a:rPr lang="en-US" i="1" baseline="0" dirty="0" smtClean="0"/>
              <a:t>Last Name</a:t>
            </a:r>
            <a:r>
              <a:rPr lang="en-US" baseline="0" dirty="0" smtClean="0"/>
              <a:t>, are referred to as </a:t>
            </a:r>
            <a:r>
              <a:rPr lang="en-US" b="1" baseline="0" dirty="0" smtClean="0"/>
              <a:t>fields</a:t>
            </a:r>
            <a:r>
              <a:rPr lang="en-US" baseline="0" dirty="0" smtClean="0"/>
              <a:t>.</a:t>
            </a:r>
          </a:p>
          <a:p>
            <a:endParaRPr lang="en-US" baseline="0" dirty="0" smtClean="0"/>
          </a:p>
          <a:p>
            <a:r>
              <a:rPr lang="en-US" baseline="0" dirty="0" smtClean="0"/>
              <a:t>Address labels are defined in the Label Options dialog box. The Avery 5160 address label is a commonly used label. </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29</a:t>
            </a:fld>
            <a:endParaRPr lang="en-US" dirty="0"/>
          </a:p>
        </p:txBody>
      </p:sp>
    </p:spTree>
    <p:extLst>
      <p:ext uri="{BB962C8B-B14F-4D97-AF65-F5344CB8AC3E}">
        <p14:creationId xmlns:p14="http://schemas.microsoft.com/office/powerpoint/2010/main" val="1316192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can</a:t>
            </a:r>
            <a:r>
              <a:rPr lang="en-US" baseline="0" dirty="0" smtClean="0"/>
              <a:t> you add and edit names and addresses while completing the Mail Merge, but you can also match your column names with preset names used in Mail Merge.</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30</a:t>
            </a:fld>
            <a:endParaRPr lang="en-US" dirty="0"/>
          </a:p>
        </p:txBody>
      </p:sp>
    </p:spTree>
    <p:extLst>
      <p:ext uri="{BB962C8B-B14F-4D97-AF65-F5344CB8AC3E}">
        <p14:creationId xmlns:p14="http://schemas.microsoft.com/office/powerpoint/2010/main" val="104717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a:t>
            </a:r>
            <a:r>
              <a:rPr lang="en-US" b="1" i="1" dirty="0" smtClean="0"/>
              <a:t>style guides</a:t>
            </a:r>
            <a:r>
              <a:rPr lang="en-US" dirty="0" smtClean="0"/>
              <a:t>—a manual that contains standards for the design and writing of documents—for research papers include </a:t>
            </a:r>
            <a:r>
              <a:rPr lang="en-US" b="1" dirty="0" smtClean="0"/>
              <a:t>Modern Language Association (MLA)</a:t>
            </a:r>
            <a:r>
              <a:rPr lang="en-US" b="0" dirty="0" smtClean="0"/>
              <a:t>, </a:t>
            </a:r>
            <a:r>
              <a:rPr lang="en-US" b="1" dirty="0" smtClean="0"/>
              <a:t>American Psychological Association (APA)</a:t>
            </a:r>
            <a:r>
              <a:rPr lang="en-US" dirty="0" smtClean="0"/>
              <a:t>, and several</a:t>
            </a:r>
            <a:r>
              <a:rPr lang="en-US" baseline="0" dirty="0" smtClean="0"/>
              <a:t> </a:t>
            </a:r>
            <a:r>
              <a:rPr lang="en-US" dirty="0" smtClean="0"/>
              <a:t>others.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4</a:t>
            </a:fld>
            <a:endParaRPr lang="en-US" dirty="0"/>
          </a:p>
        </p:txBody>
      </p:sp>
    </p:spTree>
    <p:extLst>
      <p:ext uri="{BB962C8B-B14F-4D97-AF65-F5344CB8AC3E}">
        <p14:creationId xmlns:p14="http://schemas.microsoft.com/office/powerpoint/2010/main" val="3607606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field names are descriptive, the Mail Merge program will identify them correctly, as is the case with</a:t>
            </a:r>
            <a:r>
              <a:rPr lang="en-US" baseline="0" dirty="0" smtClean="0"/>
              <a:t> most of the information in the </a:t>
            </a:r>
            <a:r>
              <a:rPr lang="en-US" i="1" baseline="0" dirty="0" smtClean="0"/>
              <a:t>Required for Address Block</a:t>
            </a:r>
            <a:r>
              <a:rPr lang="en-US" baseline="0" dirty="0" smtClean="0"/>
              <a:t> section. The Address 2 field is unmatched, however; this column is named </a:t>
            </a:r>
            <a:r>
              <a:rPr lang="en-US" i="1" baseline="0" dirty="0" smtClean="0"/>
              <a:t>Unit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31</a:t>
            </a:fld>
            <a:endParaRPr lang="en-US" dirty="0"/>
          </a:p>
        </p:txBody>
      </p:sp>
    </p:spTree>
    <p:extLst>
      <p:ext uri="{BB962C8B-B14F-4D97-AF65-F5344CB8AC3E}">
        <p14:creationId xmlns:p14="http://schemas.microsoft.com/office/powerpoint/2010/main" val="1898989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inserts the Address block</a:t>
            </a:r>
            <a:r>
              <a:rPr lang="en-US" baseline="0" dirty="0" smtClean="0"/>
              <a:t> in the first label space surrounded by double angle brackets. The </a:t>
            </a:r>
            <a:r>
              <a:rPr lang="en-US" b="1" baseline="0" dirty="0" smtClean="0"/>
              <a:t>AddressBlock</a:t>
            </a:r>
            <a:r>
              <a:rPr lang="en-US" baseline="0" dirty="0" smtClean="0"/>
              <a:t> field name displays, which represents the address block you saw in the Preview area of the Insert Address Block dialog box.</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32</a:t>
            </a:fld>
            <a:endParaRPr lang="en-US" dirty="0"/>
          </a:p>
        </p:txBody>
      </p:sp>
    </p:spTree>
    <p:extLst>
      <p:ext uri="{BB962C8B-B14F-4D97-AF65-F5344CB8AC3E}">
        <p14:creationId xmlns:p14="http://schemas.microsoft.com/office/powerpoint/2010/main" val="2395915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Mailing labels are often sorted by either last name or by ZIP Code.</a:t>
            </a:r>
            <a:r>
              <a:rPr lang="en-US" baseline="0" dirty="0" smtClean="0"/>
              <a:t> In this case, the labels are sorted in alphabetical order.</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33</a:t>
            </a:fld>
            <a:endParaRPr lang="en-US" dirty="0"/>
          </a:p>
        </p:txBody>
      </p:sp>
    </p:spTree>
    <p:extLst>
      <p:ext uri="{BB962C8B-B14F-4D97-AF65-F5344CB8AC3E}">
        <p14:creationId xmlns:p14="http://schemas.microsoft.com/office/powerpoint/2010/main" val="219165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MLA paper, as shown</a:t>
            </a:r>
            <a:r>
              <a:rPr lang="en-US" baseline="0" dirty="0" smtClean="0"/>
              <a:t> here, uses 1-inch margins, a 0.5” first line indent, and double spacing throughout the body of the document, with no extra space above or below paragraphs. </a:t>
            </a:r>
            <a:r>
              <a:rPr lang="en-US" dirty="0" smtClean="0"/>
              <a:t>On the first page of an MLA-style research paper, on</a:t>
            </a:r>
            <a:r>
              <a:rPr lang="en-US" baseline="0" dirty="0" smtClean="0"/>
              <a:t> the first line, is the report author. The second line contains the person for whom the report is prepared. The third line is the class or business, the fourth, the date, and the fifth, the report titled, centered.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5</a:t>
            </a:fld>
            <a:endParaRPr lang="en-US" dirty="0"/>
          </a:p>
        </p:txBody>
      </p:sp>
    </p:spTree>
    <p:extLst>
      <p:ext uri="{BB962C8B-B14F-4D97-AF65-F5344CB8AC3E}">
        <p14:creationId xmlns:p14="http://schemas.microsoft.com/office/powerpoint/2010/main" val="422499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author’s last name and automatic page numbering should be in the header.</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6</a:t>
            </a:fld>
            <a:endParaRPr lang="en-US" dirty="0"/>
          </a:p>
        </p:txBody>
      </p:sp>
    </p:spTree>
    <p:extLst>
      <p:ext uri="{BB962C8B-B14F-4D97-AF65-F5344CB8AC3E}">
        <p14:creationId xmlns:p14="http://schemas.microsoft.com/office/powerpoint/2010/main" val="1837579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MLA style uses 0.5-inch indents at the beginning of the first line of every paragraph. </a:t>
            </a:r>
            <a:r>
              <a:rPr lang="en-US" i="1" dirty="0" smtClean="0"/>
              <a:t>Indenting</a:t>
            </a:r>
            <a:r>
              <a:rPr lang="en-US" dirty="0" smtClean="0"/>
              <a:t>—moving the beginning of the first line of a paragraph to the right</a:t>
            </a:r>
            <a:r>
              <a:rPr lang="en-US" baseline="0" dirty="0" smtClean="0"/>
              <a:t> </a:t>
            </a:r>
            <a:r>
              <a:rPr lang="en-US" dirty="0" smtClean="0"/>
              <a:t>or left of the rest of the paragraph—provides</a:t>
            </a:r>
            <a:r>
              <a:rPr lang="en-US" baseline="0" dirty="0" smtClean="0"/>
              <a:t> visual cues to the reader to help divide the document text and make it easier to read.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7</a:t>
            </a:fld>
            <a:endParaRPr lang="en-US" dirty="0"/>
          </a:p>
        </p:txBody>
      </p:sp>
    </p:spTree>
    <p:extLst>
      <p:ext uri="{BB962C8B-B14F-4D97-AF65-F5344CB8AC3E}">
        <p14:creationId xmlns:p14="http://schemas.microsoft.com/office/powerpoint/2010/main" val="398591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footnote</a:t>
            </a:r>
            <a:r>
              <a:rPr lang="en-US" dirty="0" smtClean="0"/>
              <a:t> is a note placed at the bottom of the page containing the note. </a:t>
            </a:r>
            <a:r>
              <a:rPr lang="en-US" b="1" dirty="0" smtClean="0"/>
              <a:t>Endnotes</a:t>
            </a:r>
            <a:r>
              <a:rPr lang="en-US" dirty="0" smtClean="0"/>
              <a:t> are notes placed at the end of a document or chapter. A footnote is shown</a:t>
            </a:r>
            <a:r>
              <a:rPr lang="en-US" baseline="0" dirty="0" smtClean="0"/>
              <a:t> on this slide with default formatting and a short solid, black line that separates the body of the report from the footnote. When you insert a new footnote, all remaining footnotes are automatically renumbered.</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8</a:t>
            </a:fld>
            <a:endParaRPr lang="en-US" dirty="0"/>
          </a:p>
        </p:txBody>
      </p:sp>
    </p:spTree>
    <p:extLst>
      <p:ext uri="{BB962C8B-B14F-4D97-AF65-F5344CB8AC3E}">
        <p14:creationId xmlns:p14="http://schemas.microsoft.com/office/powerpoint/2010/main" val="309361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contains built-in paragraph formats called </a:t>
            </a:r>
            <a:r>
              <a:rPr lang="en-US" b="1" i="0" dirty="0" smtClean="0"/>
              <a:t>styles</a:t>
            </a:r>
            <a:r>
              <a:rPr lang="en-US" dirty="0" smtClean="0"/>
              <a:t>—groups of formatting commands, such as font, font size, font color, paragraph alignment, and line spacing—that can be applied to a paragraph with one command. The default style</a:t>
            </a:r>
            <a:r>
              <a:rPr lang="en-US" baseline="0" dirty="0" smtClean="0"/>
              <a:t> for footnote text is single-spacing, 10-point Calibri font, and no paragraph indents. Word offers symbols, as well, instead of using numbers to designate footnotes.</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9</a:t>
            </a:fld>
            <a:endParaRPr lang="en-US" dirty="0"/>
          </a:p>
        </p:txBody>
      </p:sp>
    </p:spTree>
    <p:extLst>
      <p:ext uri="{BB962C8B-B14F-4D97-AF65-F5344CB8AC3E}">
        <p14:creationId xmlns:p14="http://schemas.microsoft.com/office/powerpoint/2010/main" val="79487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use quotations from or detailed summaries of other people’s work, you must specify the source</a:t>
            </a:r>
            <a:r>
              <a:rPr lang="en-US" baseline="0" dirty="0" smtClean="0"/>
              <a:t> of the information. A </a:t>
            </a:r>
            <a:r>
              <a:rPr lang="en-US" b="1" baseline="0" dirty="0" smtClean="0"/>
              <a:t>citation</a:t>
            </a:r>
            <a:r>
              <a:rPr lang="en-US" baseline="0" dirty="0" smtClean="0"/>
              <a:t> is a note inserted into the text of a report or research paper that refers the reader to a source in the bibliography. A </a:t>
            </a:r>
            <a:r>
              <a:rPr lang="en-US" b="1" baseline="0" dirty="0" smtClean="0"/>
              <a:t>bibliography</a:t>
            </a:r>
            <a:r>
              <a:rPr lang="en-US" baseline="0" dirty="0" smtClean="0"/>
              <a:t> at the end of a research paper lists the sources you have referenced. Such a list is typically titled </a:t>
            </a:r>
            <a:r>
              <a:rPr lang="en-US" i="1" baseline="0" dirty="0" smtClean="0"/>
              <a:t>Works</a:t>
            </a:r>
            <a:r>
              <a:rPr lang="en-US" baseline="0" dirty="0" smtClean="0"/>
              <a:t> </a:t>
            </a:r>
            <a:r>
              <a:rPr lang="en-US" i="1" baseline="0" dirty="0" smtClean="0"/>
              <a:t>Cited</a:t>
            </a:r>
            <a:r>
              <a:rPr lang="en-US" baseline="0" dirty="0" smtClean="0"/>
              <a:t> (MLA), </a:t>
            </a:r>
            <a:r>
              <a:rPr lang="en-US" i="1" baseline="0" dirty="0" smtClean="0"/>
              <a:t>Bibliography</a:t>
            </a:r>
            <a:r>
              <a:rPr lang="en-US" baseline="0" dirty="0" smtClean="0"/>
              <a:t>, </a:t>
            </a:r>
            <a:r>
              <a:rPr lang="en-US" i="1" baseline="0" dirty="0" smtClean="0"/>
              <a:t>Sources</a:t>
            </a:r>
            <a:r>
              <a:rPr lang="en-US" baseline="0" dirty="0" smtClean="0"/>
              <a:t>, or </a:t>
            </a:r>
            <a:r>
              <a:rPr lang="en-US" i="1" baseline="0" dirty="0" smtClean="0"/>
              <a:t>References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8ADDA8E-F1FE-4702-89FD-7D4E28BF10FB}" type="slidenum">
              <a:rPr lang="en-US" smtClean="0"/>
              <a:t>10</a:t>
            </a:fld>
            <a:endParaRPr lang="en-US" dirty="0"/>
          </a:p>
        </p:txBody>
      </p:sp>
    </p:spTree>
    <p:extLst>
      <p:ext uri="{BB962C8B-B14F-4D97-AF65-F5344CB8AC3E}">
        <p14:creationId xmlns:p14="http://schemas.microsoft.com/office/powerpoint/2010/main" val="79092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6788569"/>
            <a:ext cx="12192000" cy="69431"/>
          </a:xfrm>
          <a:prstGeom prst="line">
            <a:avLst/>
          </a:prstGeom>
          <a:ln w="171450">
            <a:solidFill>
              <a:srgbClr val="C77043"/>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57792579"/>
      </p:ext>
    </p:extLst>
  </p:cSld>
  <p:clrMapOvr>
    <a:masterClrMapping/>
  </p:clrMapOvr>
  <p:transition xmlns:p14="http://schemas.microsoft.com/office/powerpoint/2010/mai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6" name="Freeform 5"/>
          <p:cNvSpPr/>
          <p:nvPr/>
        </p:nvSpPr>
        <p:spPr bwMode="ltGray">
          <a:xfrm rot="5400000">
            <a:off x="5814824" y="272075"/>
            <a:ext cx="559173" cy="12188825"/>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7" name="Rectangle 6"/>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365125"/>
            <a:ext cx="10515600" cy="1016889"/>
          </a:xfrm>
        </p:spPr>
        <p:txBody>
          <a:bodyPr/>
          <a:lstStyle>
            <a:lvl1pPr>
              <a:defRPr>
                <a:latin typeface="Arial Rounded MT Bold" panose="020F07040305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546743"/>
            <a:ext cx="10515600" cy="4171231"/>
          </a:xfrm>
          <a:solidFill>
            <a:schemeClr val="bg1">
              <a:alpha val="29000"/>
            </a:schemeClr>
          </a:solidFill>
          <a:scene3d>
            <a:camera prst="orthographicFront"/>
            <a:lightRig rig="threePt" dir="t"/>
          </a:scene3d>
          <a:sp3d>
            <a:bevelT/>
          </a:sp3d>
        </p:spPr>
        <p:txBody>
          <a:bodyPr vert="horz" lIns="91440" tIns="45720" rIns="91440" bIns="45720" numCol="2" rtlCol="0">
            <a:normAutofit/>
          </a:bodyPr>
          <a:lstStyle>
            <a:lvl1pPr>
              <a:defRPr lang="en-US" sz="3000" smtClean="0"/>
            </a:lvl1pPr>
            <a:lvl2pPr>
              <a:defRPr lang="en-US" smtClean="0"/>
            </a:lvl2pPr>
            <a:lvl3pPr>
              <a:defRPr lang="en-US" smtClean="0"/>
            </a:lvl3pPr>
            <a:lvl4pPr>
              <a:defRPr lang="en-US" smtClean="0"/>
            </a:lvl4pPr>
            <a:lvl5pPr>
              <a:defRPr lang="en-US"/>
            </a:lvl5pPr>
          </a:lstStyle>
          <a:p>
            <a:pPr lvl="0"/>
            <a:r>
              <a:rPr lang="en-US" dirty="0" smtClean="0"/>
              <a:t>Edit Master text styles</a:t>
            </a:r>
          </a:p>
          <a:p>
            <a:pPr lvl="1"/>
            <a:r>
              <a:rPr lang="en-US" dirty="0" smtClean="0"/>
              <a:t>Second level</a:t>
            </a:r>
          </a:p>
          <a:p>
            <a:pPr lvl="2"/>
            <a:r>
              <a:rPr lang="en-US" dirty="0" smtClean="0"/>
              <a:t>Third level</a:t>
            </a:r>
          </a:p>
        </p:txBody>
      </p:sp>
      <p:sp>
        <p:nvSpPr>
          <p:cNvPr id="8" name="Rectangle 72"/>
          <p:cNvSpPr/>
          <p:nvPr userDrawn="1"/>
        </p:nvSpPr>
        <p:spPr bwMode="ltGray">
          <a:xfrm rot="5400000">
            <a:off x="5630360" y="160425"/>
            <a:ext cx="928099" cy="12188825"/>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lvl="0" algn="ctr"/>
            <a:endParaRPr dirty="0"/>
          </a:p>
        </p:txBody>
      </p:sp>
    </p:spTree>
    <p:extLst>
      <p:ext uri="{BB962C8B-B14F-4D97-AF65-F5344CB8AC3E}">
        <p14:creationId xmlns:p14="http://schemas.microsoft.com/office/powerpoint/2010/main" val="2014814651"/>
      </p:ext>
    </p:extLst>
  </p:cSld>
  <p:clrMapOvr>
    <a:masterClrMapping/>
  </p:clrMapOvr>
  <p:transition xmlns:p14="http://schemas.microsoft.com/office/powerpoint/2010/mai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4714917"/>
            <a:ext cx="12192000" cy="2116394"/>
          </a:xfrm>
          <a:prstGeom prst="rect">
            <a:avLst/>
          </a:prstGeom>
        </p:spPr>
      </p:pic>
      <p:pic>
        <p:nvPicPr>
          <p:cNvPr id="7"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8022" y="75062"/>
            <a:ext cx="12250022" cy="719044"/>
          </a:xfrm>
          <a:prstGeom prst="rect">
            <a:avLst/>
          </a:prstGeom>
          <a:effectLst>
            <a:reflection blurRad="533400" stA="38000" endPos="95000" dist="279400" dir="5400000" sy="-100000" algn="bl" rotWithShape="0"/>
          </a:effectLst>
        </p:spPr>
      </p:pic>
      <p:sp>
        <p:nvSpPr>
          <p:cNvPr id="2" name="Title 1"/>
          <p:cNvSpPr>
            <a:spLocks noGrp="1"/>
          </p:cNvSpPr>
          <p:nvPr>
            <p:ph type="title" hasCustomPrompt="1"/>
          </p:nvPr>
        </p:nvSpPr>
        <p:spPr>
          <a:xfrm>
            <a:off x="1844209" y="3533774"/>
            <a:ext cx="8789878" cy="1198873"/>
          </a:xfrm>
        </p:spPr>
        <p:txBody>
          <a:bodyPr anchor="b"/>
          <a:lstStyle>
            <a:lvl1pPr>
              <a:defRPr sz="6000" baseline="0">
                <a:solidFill>
                  <a:schemeClr val="tx1"/>
                </a:solidFill>
                <a:latin typeface="Arial Rounded MT Bold" panose="020F0704030504030204" pitchFamily="34" charset="0"/>
              </a:defRPr>
            </a:lvl1pPr>
          </a:lstStyle>
          <a:p>
            <a:r>
              <a:rPr lang="en-US" dirty="0" smtClean="0"/>
              <a:t>Click to add chapter </a:t>
            </a:r>
            <a:endParaRPr lang="en-US" dirty="0"/>
          </a:p>
        </p:txBody>
      </p:sp>
      <p:pic>
        <p:nvPicPr>
          <p:cNvPr id="9" name="Content Placeholder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445" y="6744947"/>
            <a:ext cx="12192000" cy="113053"/>
          </a:xfrm>
          <a:prstGeom prst="rect">
            <a:avLst/>
          </a:prstGeom>
          <a:effectLst>
            <a:reflection blurRad="533400" stA="38000" endPos="65000" dist="546100" dir="5400000" sy="-100000" algn="bl" rotWithShape="0"/>
          </a:effectLst>
        </p:spPr>
      </p:pic>
      <p:cxnSp>
        <p:nvCxnSpPr>
          <p:cNvPr id="16" name="Straight Connector 15"/>
          <p:cNvCxnSpPr/>
          <p:nvPr userDrawn="1"/>
        </p:nvCxnSpPr>
        <p:spPr>
          <a:xfrm flipV="1">
            <a:off x="0" y="4752389"/>
            <a:ext cx="12192000" cy="1"/>
          </a:xfrm>
          <a:prstGeom prst="line">
            <a:avLst/>
          </a:prstGeom>
          <a:ln w="114300">
            <a:solidFill>
              <a:schemeClr val="accent2"/>
            </a:solidFill>
          </a:ln>
        </p:spPr>
        <p:style>
          <a:lnRef idx="3">
            <a:schemeClr val="accent6"/>
          </a:lnRef>
          <a:fillRef idx="0">
            <a:schemeClr val="accent6"/>
          </a:fillRef>
          <a:effectRef idx="2">
            <a:schemeClr val="accent6"/>
          </a:effectRef>
          <a:fontRef idx="minor">
            <a:schemeClr val="tx1"/>
          </a:fontRef>
        </p:style>
      </p:cxnSp>
      <p:grpSp>
        <p:nvGrpSpPr>
          <p:cNvPr id="17" name="squares"/>
          <p:cNvGrpSpPr/>
          <p:nvPr userDrawn="1"/>
        </p:nvGrpSpPr>
        <p:grpSpPr>
          <a:xfrm>
            <a:off x="0" y="4351776"/>
            <a:ext cx="1622332" cy="799981"/>
            <a:chOff x="0" y="452558"/>
            <a:chExt cx="914400" cy="524182"/>
          </a:xfrm>
        </p:grpSpPr>
        <p:sp>
          <p:nvSpPr>
            <p:cNvPr id="18" name="Rounded Rectangle 17"/>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19" name="Rounded Rectangle 1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0" name="Round Same Side Corner Rectangle 19"/>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
        <p:nvSpPr>
          <p:cNvPr id="3" name="Text Placeholder 2"/>
          <p:cNvSpPr>
            <a:spLocks noGrp="1"/>
          </p:cNvSpPr>
          <p:nvPr>
            <p:ph type="body" idx="1" hasCustomPrompt="1"/>
          </p:nvPr>
        </p:nvSpPr>
        <p:spPr>
          <a:xfrm>
            <a:off x="1821892" y="4834482"/>
            <a:ext cx="4268663" cy="634544"/>
          </a:xfrm>
        </p:spPr>
        <p:txBody>
          <a:bodyPr/>
          <a:lstStyle>
            <a:lvl1pPr marL="0" indent="0">
              <a:buNone/>
              <a:defRPr sz="2400" baseline="0">
                <a:solidFill>
                  <a:schemeClr val="tx1"/>
                </a:solidFill>
                <a:latin typeface="Arial Rounded MT Bold" panose="020F07040305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add chapter title</a:t>
            </a:r>
          </a:p>
        </p:txBody>
      </p:sp>
    </p:spTree>
    <p:extLst>
      <p:ext uri="{BB962C8B-B14F-4D97-AF65-F5344CB8AC3E}">
        <p14:creationId xmlns:p14="http://schemas.microsoft.com/office/powerpoint/2010/main" val="3949214274"/>
      </p:ext>
    </p:extLst>
  </p:cSld>
  <p:clrMapOvr>
    <a:masterClrMapping/>
  </p:clrMapOvr>
  <p:transition xmlns:p14="http://schemas.microsoft.com/office/powerpoint/2010/mai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290744374"/>
      </p:ext>
    </p:extLst>
  </p:cSld>
  <p:clrMapOvr>
    <a:masterClrMapping/>
  </p:clrMapOvr>
  <p:transition xmlns:p14="http://schemas.microsoft.com/office/powerpoint/2010/mai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4040188" y="6492875"/>
            <a:ext cx="4114800" cy="365125"/>
          </a:xfrm>
          <a:prstGeom prst="rect">
            <a:avLst/>
          </a:prstGeom>
        </p:spPr>
        <p:txBody>
          <a:bodyPr/>
          <a:lstStyle/>
          <a:p>
            <a:endParaRPr lang="en-US" dirty="0"/>
          </a:p>
        </p:txBody>
      </p:sp>
    </p:spTree>
    <p:extLst>
      <p:ext uri="{BB962C8B-B14F-4D97-AF65-F5344CB8AC3E}">
        <p14:creationId xmlns:p14="http://schemas.microsoft.com/office/powerpoint/2010/main" val="2065754378"/>
      </p:ext>
    </p:extLst>
  </p:cSld>
  <p:clrMapOvr>
    <a:masterClrMapping/>
  </p:clrMapOvr>
  <p:transition xmlns:p14="http://schemas.microsoft.com/office/powerpoint/2010/mai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4" name="Footer Placeholder 3"/>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348016608"/>
      </p:ext>
    </p:extLst>
  </p:cSld>
  <p:clrMapOvr>
    <a:masterClrMapping/>
  </p:clrMapOvr>
  <p:transition xmlns:p14="http://schemas.microsoft.com/office/powerpoint/2010/mai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3" name="Footer Placeholder 2"/>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2569424009"/>
      </p:ext>
    </p:extLst>
  </p:cSld>
  <p:clrMapOvr>
    <a:masterClrMapping/>
  </p:clrMapOvr>
  <p:transition xmlns:p14="http://schemas.microsoft.com/office/powerpoint/2010/mai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690240652"/>
      </p:ext>
    </p:extLst>
  </p:cSld>
  <p:clrMapOvr>
    <a:masterClrMapping/>
  </p:clrMapOvr>
  <p:transition xmlns:p14="http://schemas.microsoft.com/office/powerpoint/2010/mai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6B22313-8D2D-4016-9063-4AB55E53C32E}" type="datetimeFigureOut">
              <a:rPr lang="en-US" smtClean="0"/>
              <a:t>2/25/16</a:t>
            </a:fld>
            <a:endParaRPr lang="en-US" dirty="0"/>
          </a:p>
        </p:txBody>
      </p:sp>
      <p:sp>
        <p:nvSpPr>
          <p:cNvPr id="6" name="Footer Placeholder 5"/>
          <p:cNvSpPr>
            <a:spLocks noGrp="1"/>
          </p:cNvSpPr>
          <p:nvPr>
            <p:ph type="ftr" sz="quarter" idx="11"/>
          </p:nvPr>
        </p:nvSpPr>
        <p:spPr>
          <a:xfrm>
            <a:off x="3784159" y="6449316"/>
            <a:ext cx="4811202" cy="501650"/>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4DE113E-183F-4A7B-BFA5-3F8FC3C84A14}" type="slidenum">
              <a:rPr lang="en-US" smtClean="0"/>
              <a:t>‹#›</a:t>
            </a:fld>
            <a:endParaRPr lang="en-US" dirty="0"/>
          </a:p>
        </p:txBody>
      </p:sp>
    </p:spTree>
    <p:extLst>
      <p:ext uri="{BB962C8B-B14F-4D97-AF65-F5344CB8AC3E}">
        <p14:creationId xmlns:p14="http://schemas.microsoft.com/office/powerpoint/2010/main" val="1474886684"/>
      </p:ext>
    </p:extLst>
  </p:cSld>
  <p:clrMapOvr>
    <a:masterClrMapping/>
  </p:clrMapOvr>
  <p:transition xmlns:p14="http://schemas.microsoft.com/office/powerpoint/2010/main" spd="slow">
    <p:cover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0171"/>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p:txBody>
      </p:sp>
      <p:sp>
        <p:nvSpPr>
          <p:cNvPr id="9" name="Footer Placeholder 6"/>
          <p:cNvSpPr txBox="1">
            <a:spLocks/>
          </p:cNvSpPr>
          <p:nvPr userDrawn="1"/>
        </p:nvSpPr>
        <p:spPr>
          <a:xfrm>
            <a:off x="3702050" y="6535938"/>
            <a:ext cx="4787900" cy="349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t>Copyright © 2017 Pearson Education, Inc. </a:t>
            </a:r>
            <a:r>
              <a:rPr lang="en-US" dirty="0" smtClean="0"/>
              <a:t>  </a:t>
            </a:r>
            <a:endParaRPr lang="en-US" dirty="0"/>
          </a:p>
        </p:txBody>
      </p:sp>
      <p:sp>
        <p:nvSpPr>
          <p:cNvPr id="11" name="Rectangle 10"/>
          <p:cNvSpPr/>
          <p:nvPr userDrawn="1"/>
        </p:nvSpPr>
        <p:spPr>
          <a:xfrm>
            <a:off x="0" y="365125"/>
            <a:ext cx="12192000" cy="1016889"/>
          </a:xfrm>
          <a:prstGeom prst="rect">
            <a:avLst/>
          </a:prstGeom>
          <a:solidFill>
            <a:srgbClr val="8CB372"/>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77530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xmlns:p14="http://schemas.microsoft.com/office/powerpoint/2010/main" spd="slow">
    <p:cover dir="r"/>
  </p:transition>
  <p:txStyles>
    <p:titleStyle>
      <a:lvl1pPr algn="l" defTabSz="914400" rtl="0" eaLnBrk="1" latinLnBrk="0" hangingPunct="1">
        <a:lnSpc>
          <a:spcPct val="90000"/>
        </a:lnSpc>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874342"/>
            <a:ext cx="12192000" cy="503712"/>
          </a:xfrm>
          <a:prstGeom prst="rect">
            <a:avLst/>
          </a:prstGeom>
        </p:spPr>
      </p:pic>
      <p:sp>
        <p:nvSpPr>
          <p:cNvPr id="2" name="Title 1"/>
          <p:cNvSpPr>
            <a:spLocks noGrp="1"/>
          </p:cNvSpPr>
          <p:nvPr>
            <p:ph type="ctrTitle" idx="4294967295"/>
          </p:nvPr>
        </p:nvSpPr>
        <p:spPr>
          <a:xfrm>
            <a:off x="6410325" y="806450"/>
            <a:ext cx="5781675" cy="4879975"/>
          </a:xfrm>
        </p:spPr>
        <p:txBody>
          <a:bodyPr>
            <a:noAutofit/>
          </a:bodyPr>
          <a:lstStyle/>
          <a:p>
            <a:pPr algn="ctr"/>
            <a:r>
              <a:rPr lang="en-US" sz="19900" dirty="0" smtClean="0">
                <a:ln w="0"/>
                <a:gradFill flip="none" rotWithShape="1">
                  <a:gsLst>
                    <a:gs pos="0">
                      <a:srgbClr val="385723"/>
                    </a:gs>
                    <a:gs pos="41000">
                      <a:srgbClr val="8CB372"/>
                    </a:gs>
                    <a:gs pos="100000">
                      <a:srgbClr val="548235"/>
                    </a:gs>
                  </a:gsLst>
                  <a:path path="rect">
                    <a:fillToRect l="100000" t="100000"/>
                  </a:path>
                  <a:tileRect r="-100000" b="-100000"/>
                </a:gradFill>
                <a:latin typeface="Impact" panose="020B0806030902050204" pitchFamily="34" charset="0"/>
              </a:rPr>
              <a:t>GO! </a:t>
            </a:r>
            <a:r>
              <a:rPr lang="en-US" sz="19900" dirty="0" smtClean="0">
                <a:latin typeface="Bodoni MT Condensed" panose="02070606080606020203" pitchFamily="18" charset="0"/>
              </a:rPr>
              <a:t/>
            </a:r>
            <a:br>
              <a:rPr lang="en-US" sz="19900" dirty="0" smtClean="0">
                <a:latin typeface="Bodoni MT Condensed" panose="02070606080606020203" pitchFamily="18" charset="0"/>
              </a:rPr>
            </a:br>
            <a:r>
              <a:rPr lang="en-US" sz="4400" dirty="0">
                <a:latin typeface="Arial Narrow" panose="020B0606020202030204" pitchFamily="34" charset="0"/>
              </a:rPr>
              <a:t>w</a:t>
            </a:r>
            <a:r>
              <a:rPr lang="en-US" sz="4400" dirty="0" smtClean="0">
                <a:latin typeface="Arial Narrow" panose="020B0606020202030204" pitchFamily="34" charset="0"/>
              </a:rPr>
              <a:t>ith Microsoft Office 2</a:t>
            </a:r>
            <a:r>
              <a:rPr lang="en-US" sz="4000" dirty="0" smtClean="0">
                <a:latin typeface="Arial Narrow" panose="020B0606020202030204" pitchFamily="34" charset="0"/>
              </a:rPr>
              <a:t>016</a:t>
            </a:r>
            <a:endParaRPr lang="en-US" sz="4800" dirty="0">
              <a:latin typeface="Arial Narrow" panose="020B0606020202030204" pitchFamily="34" charset="0"/>
            </a:endParaRPr>
          </a:p>
        </p:txBody>
      </p:sp>
      <p:sp>
        <p:nvSpPr>
          <p:cNvPr id="3" name="Subtitle 2"/>
          <p:cNvSpPr>
            <a:spLocks noGrp="1"/>
          </p:cNvSpPr>
          <p:nvPr>
            <p:ph type="subTitle" idx="4294967295"/>
          </p:nvPr>
        </p:nvSpPr>
        <p:spPr>
          <a:xfrm>
            <a:off x="7500938" y="5486400"/>
            <a:ext cx="4691062" cy="254000"/>
          </a:xfrm>
        </p:spPr>
        <p:txBody>
          <a:bodyPr>
            <a:noAutofit/>
          </a:bodyPr>
          <a:lstStyle/>
          <a:p>
            <a:pPr marL="0" indent="0" algn="ctr">
              <a:buNone/>
            </a:pPr>
            <a:r>
              <a:rPr lang="en-US" sz="1800" dirty="0" smtClean="0"/>
              <a:t>Gaskin	Vargas	Geoghan</a:t>
            </a:r>
            <a:r>
              <a:rPr lang="en-US" sz="1800" dirty="0"/>
              <a:t> </a:t>
            </a:r>
            <a:r>
              <a:rPr lang="en-US" sz="1800" dirty="0" smtClean="0"/>
              <a:t>   Graviett</a:t>
            </a:r>
            <a:endParaRPr lang="en-US" sz="1800" dirty="0"/>
          </a:p>
        </p:txBody>
      </p:sp>
      <p:pic>
        <p:nvPicPr>
          <p:cNvPr id="4" name="Picture 3" descr="9780134259444_hires.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3124" y="560295"/>
            <a:ext cx="4329375" cy="5537573"/>
          </a:xfrm>
          <a:prstGeom prst="rect">
            <a:avLst/>
          </a:prstGeom>
          <a:effectLst>
            <a:outerShdw blurRad="76200" dist="95250" dir="10500000" sx="0" sy="0" algn="tl" rotWithShape="0">
              <a:srgbClr val="000000">
                <a:alpha val="20000"/>
              </a:srgbClr>
            </a:outerShdw>
          </a:effectLst>
        </p:spPr>
      </p:pic>
    </p:spTree>
    <p:extLst>
      <p:ext uri="{BB962C8B-B14F-4D97-AF65-F5344CB8AC3E}">
        <p14:creationId xmlns:p14="http://schemas.microsoft.com/office/powerpoint/2010/main" val="568276879"/>
      </p:ext>
    </p:extLst>
  </p:cSld>
  <p:clrMapOvr>
    <a:masterClrMapping/>
  </p:clrMapOvr>
  <p:transition xmlns:p14="http://schemas.microsoft.com/office/powerpoint/2010/mai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Create Citations and a Bibliography </a:t>
            </a:r>
            <a:br>
              <a:rPr lang="en-US" sz="3600" dirty="0" smtClean="0"/>
            </a:br>
            <a:r>
              <a:rPr lang="en-US" sz="3600" dirty="0" smtClean="0"/>
              <a:t>in a Research Paper</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362956" y="2416048"/>
            <a:ext cx="6242304" cy="2706624"/>
          </a:xfrm>
          <a:noFill/>
        </p:spPr>
      </p:pic>
      <p:pic>
        <p:nvPicPr>
          <p:cNvPr id="6" name="Picture 5"/>
          <p:cNvPicPr>
            <a:picLocks noChangeAspect="1"/>
          </p:cNvPicPr>
          <p:nvPr/>
        </p:nvPicPr>
        <p:blipFill>
          <a:blip r:embed="rId4"/>
          <a:stretch>
            <a:fillRect/>
          </a:stretch>
        </p:blipFill>
        <p:spPr>
          <a:xfrm>
            <a:off x="1140142" y="2757487"/>
            <a:ext cx="2962275" cy="1343025"/>
          </a:xfrm>
          <a:prstGeom prst="rect">
            <a:avLst/>
          </a:prstGeom>
        </p:spPr>
      </p:pic>
      <p:sp>
        <p:nvSpPr>
          <p:cNvPr id="7" name="Right Arrow 6"/>
          <p:cNvSpPr/>
          <p:nvPr/>
        </p:nvSpPr>
        <p:spPr>
          <a:xfrm>
            <a:off x="4297680" y="3086100"/>
            <a:ext cx="891540" cy="68326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462749009"/>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3500"/>
                            </p:stCondLst>
                            <p:childTnLst>
                              <p:par>
                                <p:cTn id="15" presetID="2" presetClass="entr" presetSubtype="8"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Create Citations and a Bibliography </a:t>
            </a:r>
            <a:br>
              <a:rPr lang="en-US" sz="3600" dirty="0" smtClean="0"/>
            </a:br>
            <a:r>
              <a:rPr lang="en-US" sz="3600" dirty="0" smtClean="0"/>
              <a:t>in a Research Paper</a:t>
            </a:r>
            <a:endParaRPr lang="en-US" sz="3600"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726944"/>
            <a:ext cx="6242304" cy="1810512"/>
          </a:xfrm>
        </p:spPr>
      </p:pic>
    </p:spTree>
    <p:extLst>
      <p:ext uri="{BB962C8B-B14F-4D97-AF65-F5344CB8AC3E}">
        <p14:creationId xmlns:p14="http://schemas.microsoft.com/office/powerpoint/2010/main" val="2011105905"/>
      </p:ext>
    </p:extLst>
  </p:cSld>
  <p:clrMapOvr>
    <a:masterClrMapping/>
  </p:clrMapOvr>
  <p:transition xmlns:p14="http://schemas.microsoft.com/office/powerpoint/2010/main" spd="slow">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Create Citations and a Bibliography </a:t>
            </a:r>
            <a:br>
              <a:rPr lang="en-US" sz="3600" dirty="0" smtClean="0"/>
            </a:br>
            <a:r>
              <a:rPr lang="en-US" sz="3600" dirty="0" smtClean="0"/>
              <a:t>in a Research Paper</a:t>
            </a:r>
            <a:endParaRPr lang="en-US" sz="36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556256"/>
            <a:ext cx="6242304" cy="2151888"/>
          </a:xfrm>
        </p:spPr>
      </p:pic>
    </p:spTree>
    <p:extLst>
      <p:ext uri="{BB962C8B-B14F-4D97-AF65-F5344CB8AC3E}">
        <p14:creationId xmlns:p14="http://schemas.microsoft.com/office/powerpoint/2010/main" val="74620877"/>
      </p:ext>
    </p:extLst>
  </p:cSld>
  <p:clrMapOvr>
    <a:masterClrMapping/>
  </p:clrMapOvr>
  <p:transition xmlns:p14="http://schemas.microsoft.com/office/powerpoint/2010/main" spd="slow">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Create Citations and a Bibliography </a:t>
            </a:r>
            <a:br>
              <a:rPr lang="en-US" sz="3600" dirty="0" smtClean="0"/>
            </a:br>
            <a:r>
              <a:rPr lang="en-US" sz="3600" dirty="0" smtClean="0"/>
              <a:t>in a Research Paper</a:t>
            </a:r>
            <a:endParaRPr lang="en-US" sz="36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75256"/>
            <a:ext cx="6242304" cy="2913888"/>
          </a:xfrm>
        </p:spPr>
      </p:pic>
    </p:spTree>
    <p:extLst>
      <p:ext uri="{BB962C8B-B14F-4D97-AF65-F5344CB8AC3E}">
        <p14:creationId xmlns:p14="http://schemas.microsoft.com/office/powerpoint/2010/main" val="1292476372"/>
      </p:ext>
    </p:extLst>
  </p:cSld>
  <p:clrMapOvr>
    <a:masterClrMapping/>
  </p:clrMapOvr>
  <p:transition xmlns:p14="http://schemas.microsoft.com/office/powerpoint/2010/main" spd="slow">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Create Citations and a Bibliography </a:t>
            </a:r>
            <a:br>
              <a:rPr lang="en-US" sz="3600" dirty="0" smtClean="0"/>
            </a:br>
            <a:r>
              <a:rPr lang="en-US" sz="3600" dirty="0" smtClean="0"/>
              <a:t>in a Research Paper</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352040"/>
            <a:ext cx="6242304" cy="2560320"/>
          </a:xfrm>
        </p:spPr>
      </p:pic>
    </p:spTree>
    <p:extLst>
      <p:ext uri="{BB962C8B-B14F-4D97-AF65-F5344CB8AC3E}">
        <p14:creationId xmlns:p14="http://schemas.microsoft.com/office/powerpoint/2010/main" val="2662120867"/>
      </p:ext>
    </p:extLst>
  </p:cSld>
  <p:clrMapOvr>
    <a:masterClrMapping/>
  </p:clrMapOvr>
  <p:transition xmlns:p14="http://schemas.microsoft.com/office/powerpoint/2010/mai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Use Read Mode and PDF Reflow</a:t>
            </a:r>
            <a:endParaRPr lang="en-US" sz="48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855216"/>
            <a:ext cx="6242304" cy="3553968"/>
          </a:xfrm>
        </p:spPr>
      </p:pic>
    </p:spTree>
    <p:extLst>
      <p:ext uri="{BB962C8B-B14F-4D97-AF65-F5344CB8AC3E}">
        <p14:creationId xmlns:p14="http://schemas.microsoft.com/office/powerpoint/2010/main" val="2467441737"/>
      </p:ext>
    </p:extLst>
  </p:cSld>
  <p:clrMapOvr>
    <a:masterClrMapping/>
  </p:clrMapOvr>
  <p:transition xmlns:p14="http://schemas.microsoft.com/office/powerpoint/2010/main" spd="slow">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Use Read Mode and PDF Reflow</a:t>
            </a:r>
            <a:endParaRPr lang="en-US" sz="48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208784"/>
            <a:ext cx="6242304" cy="2846832"/>
          </a:xfrm>
        </p:spPr>
      </p:pic>
    </p:spTree>
    <p:extLst>
      <p:ext uri="{BB962C8B-B14F-4D97-AF65-F5344CB8AC3E}">
        <p14:creationId xmlns:p14="http://schemas.microsoft.com/office/powerpoint/2010/main" val="1380783351"/>
      </p:ext>
    </p:extLst>
  </p:cSld>
  <p:clrMapOvr>
    <a:masterClrMapping/>
  </p:clrMapOvr>
  <p:transition xmlns:p14="http://schemas.microsoft.com/office/powerpoint/2010/main" spd="slow">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Format a Multiple-Column Newsletter</a:t>
            </a:r>
            <a:endParaRPr lang="en-US" sz="44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205736"/>
            <a:ext cx="6242304" cy="2852928"/>
          </a:xfrm>
        </p:spPr>
      </p:pic>
    </p:spTree>
    <p:extLst>
      <p:ext uri="{BB962C8B-B14F-4D97-AF65-F5344CB8AC3E}">
        <p14:creationId xmlns:p14="http://schemas.microsoft.com/office/powerpoint/2010/main" val="3432349240"/>
      </p:ext>
    </p:extLst>
  </p:cSld>
  <p:clrMapOvr>
    <a:masterClrMapping/>
  </p:clrMapOvr>
  <p:transition xmlns:p14="http://schemas.microsoft.com/office/powerpoint/2010/main" spd="slow">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Format a Multiple-Column Newsletter</a:t>
            </a:r>
            <a:endParaRPr lang="en-US" sz="44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409120790"/>
      </p:ext>
    </p:extLst>
  </p:cSld>
  <p:clrMapOvr>
    <a:masterClrMapping/>
  </p:clrMapOvr>
  <p:transition xmlns:p14="http://schemas.microsoft.com/office/powerpoint/2010/main" spd="slow">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Format a Multiple-Column Newsletter</a:t>
            </a:r>
            <a:endParaRPr lang="en-US" sz="44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1757680"/>
            <a:ext cx="6242304" cy="3749040"/>
          </a:xfrm>
        </p:spPr>
      </p:pic>
    </p:spTree>
    <p:extLst>
      <p:ext uri="{BB962C8B-B14F-4D97-AF65-F5344CB8AC3E}">
        <p14:creationId xmlns:p14="http://schemas.microsoft.com/office/powerpoint/2010/main" val="1118901377"/>
      </p:ext>
    </p:extLst>
  </p:cSld>
  <p:clrMapOvr>
    <a:masterClrMapping/>
  </p:clrMapOvr>
  <p:transition xmlns:p14="http://schemas.microsoft.com/office/powerpoint/2010/mai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Chapter 3</a:t>
            </a:r>
            <a:endParaRPr lang="en-US" dirty="0"/>
          </a:p>
        </p:txBody>
      </p:sp>
      <p:sp>
        <p:nvSpPr>
          <p:cNvPr id="3" name="Text Placeholder 2"/>
          <p:cNvSpPr>
            <a:spLocks noGrp="1"/>
          </p:cNvSpPr>
          <p:nvPr>
            <p:ph type="body" idx="1"/>
          </p:nvPr>
        </p:nvSpPr>
        <p:spPr>
          <a:xfrm>
            <a:off x="1821892" y="4834482"/>
            <a:ext cx="4578908" cy="634544"/>
          </a:xfrm>
        </p:spPr>
        <p:txBody>
          <a:bodyPr>
            <a:normAutofit fontScale="70000" lnSpcReduction="20000"/>
          </a:bodyPr>
          <a:lstStyle/>
          <a:p>
            <a:r>
              <a:rPr lang="en-US" dirty="0" smtClean="0"/>
              <a:t>Creating Research Papers, Newsletters, and Merged Mailing Labels</a:t>
            </a:r>
            <a:endParaRPr lang="en-US" dirty="0"/>
          </a:p>
        </p:txBody>
      </p:sp>
    </p:spTree>
    <p:extLst>
      <p:ext uri="{BB962C8B-B14F-4D97-AF65-F5344CB8AC3E}">
        <p14:creationId xmlns:p14="http://schemas.microsoft.com/office/powerpoint/2010/main" val="2318146031"/>
      </p:ext>
    </p:extLst>
  </p:cSld>
  <p:clrMapOvr>
    <a:masterClrMapping/>
  </p:clrMapOvr>
  <p:transition xmlns:p14="http://schemas.microsoft.com/office/powerpoint/2010/main" spd="slow">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Format a Multiple-Column Newsletter</a:t>
            </a:r>
            <a:endParaRPr lang="en-US" sz="44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56968"/>
            <a:ext cx="6242304" cy="2950464"/>
          </a:xfrm>
        </p:spPr>
      </p:pic>
    </p:spTree>
    <p:extLst>
      <p:ext uri="{BB962C8B-B14F-4D97-AF65-F5344CB8AC3E}">
        <p14:creationId xmlns:p14="http://schemas.microsoft.com/office/powerpoint/2010/main" val="1458449465"/>
      </p:ext>
    </p:extLst>
  </p:cSld>
  <p:clrMapOvr>
    <a:masterClrMapping/>
  </p:clrMapOvr>
  <p:transition xmlns:p14="http://schemas.microsoft.com/office/powerpoint/2010/main" spd="slow">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Format a Multiple-Column Newsletter</a:t>
            </a:r>
            <a:endParaRPr lang="en-US" sz="44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653792"/>
            <a:ext cx="6242304" cy="1956816"/>
          </a:xfrm>
        </p:spPr>
      </p:pic>
    </p:spTree>
    <p:extLst>
      <p:ext uri="{BB962C8B-B14F-4D97-AF65-F5344CB8AC3E}">
        <p14:creationId xmlns:p14="http://schemas.microsoft.com/office/powerpoint/2010/main" val="3844535558"/>
      </p:ext>
    </p:extLst>
  </p:cSld>
  <p:clrMapOvr>
    <a:masterClrMapping/>
  </p:clrMapOvr>
  <p:transition xmlns:p14="http://schemas.microsoft.com/office/powerpoint/2010/main" spd="slow">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Format a Multiple-Column Newsletter</a:t>
            </a:r>
            <a:endParaRPr lang="en-US" sz="4400" dirty="0"/>
          </a:p>
        </p:txBody>
      </p:sp>
      <p:pic>
        <p:nvPicPr>
          <p:cNvPr id="3" name="Content Placeholder 2"/>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25210" y="1969825"/>
            <a:ext cx="5570790" cy="3345738"/>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6195" y="3171934"/>
            <a:ext cx="5336528" cy="1547802"/>
          </a:xfrm>
          <a:prstGeom prst="rect">
            <a:avLst/>
          </a:prstGeom>
        </p:spPr>
      </p:pic>
    </p:spTree>
    <p:extLst>
      <p:ext uri="{BB962C8B-B14F-4D97-AF65-F5344CB8AC3E}">
        <p14:creationId xmlns:p14="http://schemas.microsoft.com/office/powerpoint/2010/main" val="3065361033"/>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Format a Multiple-Column Newsletter</a:t>
            </a:r>
            <a:endParaRPr lang="en-US" sz="44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874487" y="2208883"/>
            <a:ext cx="6242304" cy="1347216"/>
          </a:xfr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74487" y="3943115"/>
            <a:ext cx="6242304" cy="1359408"/>
          </a:xfrm>
          <a:prstGeom prst="rect">
            <a:avLst/>
          </a:prstGeom>
        </p:spPr>
      </p:pic>
    </p:spTree>
    <p:extLst>
      <p:ext uri="{BB962C8B-B14F-4D97-AF65-F5344CB8AC3E}">
        <p14:creationId xmlns:p14="http://schemas.microsoft.com/office/powerpoint/2010/main" val="2613771818"/>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Format a Multiple-Column Newsletter</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3046984"/>
            <a:ext cx="6242304" cy="1170432"/>
          </a:xfrm>
        </p:spPr>
      </p:pic>
    </p:spTree>
    <p:extLst>
      <p:ext uri="{BB962C8B-B14F-4D97-AF65-F5344CB8AC3E}">
        <p14:creationId xmlns:p14="http://schemas.microsoft.com/office/powerpoint/2010/main" val="2181759371"/>
      </p:ext>
    </p:extLst>
  </p:cSld>
  <p:clrMapOvr>
    <a:masterClrMapping/>
  </p:clrMapOvr>
  <p:transition xmlns:p14="http://schemas.microsoft.com/office/powerpoint/2010/main" spd="slow">
    <p:cover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Format a Multiple-Column Newsletter</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650744"/>
            <a:ext cx="6242304" cy="1962912"/>
          </a:xfrm>
        </p:spPr>
      </p:pic>
    </p:spTree>
    <p:extLst>
      <p:ext uri="{BB962C8B-B14F-4D97-AF65-F5344CB8AC3E}">
        <p14:creationId xmlns:p14="http://schemas.microsoft.com/office/powerpoint/2010/main" val="2601084764"/>
      </p:ext>
    </p:extLst>
  </p:cSld>
  <p:clrMapOvr>
    <a:masterClrMapping/>
  </p:clrMapOvr>
  <p:transition xmlns:p14="http://schemas.microsoft.com/office/powerpoint/2010/main" spd="slow">
    <p:cover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Use Special Character and </a:t>
            </a:r>
            <a:br>
              <a:rPr lang="en-US" sz="3600" dirty="0" smtClean="0"/>
            </a:br>
            <a:r>
              <a:rPr lang="en-US" sz="3600" dirty="0" smtClean="0"/>
              <a:t>Paragraph Formatting</a:t>
            </a:r>
            <a:endParaRPr lang="en-US" sz="36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281936"/>
            <a:ext cx="6242304" cy="2700528"/>
          </a:xfrm>
        </p:spPr>
      </p:pic>
    </p:spTree>
    <p:extLst>
      <p:ext uri="{BB962C8B-B14F-4D97-AF65-F5344CB8AC3E}">
        <p14:creationId xmlns:p14="http://schemas.microsoft.com/office/powerpoint/2010/main" val="2176350563"/>
      </p:ext>
    </p:extLst>
  </p:cSld>
  <p:clrMapOvr>
    <a:masterClrMapping/>
  </p:clrMapOvr>
  <p:transition xmlns:p14="http://schemas.microsoft.com/office/powerpoint/2010/main" spd="slow">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Use Special Character and </a:t>
            </a:r>
            <a:br>
              <a:rPr lang="en-US" sz="3600" dirty="0" smtClean="0"/>
            </a:br>
            <a:r>
              <a:rPr lang="en-US" sz="3600" dirty="0" smtClean="0"/>
              <a:t>Paragraph Formatting</a:t>
            </a:r>
            <a:endParaRPr lang="en-US" sz="36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309368"/>
            <a:ext cx="6242304" cy="2645664"/>
          </a:xfrm>
        </p:spPr>
      </p:pic>
    </p:spTree>
    <p:extLst>
      <p:ext uri="{BB962C8B-B14F-4D97-AF65-F5344CB8AC3E}">
        <p14:creationId xmlns:p14="http://schemas.microsoft.com/office/powerpoint/2010/main" val="2750925275"/>
      </p:ext>
    </p:extLst>
  </p:cSld>
  <p:clrMapOvr>
    <a:masterClrMapping/>
  </p:clrMapOvr>
  <p:transition xmlns:p14="http://schemas.microsoft.com/office/powerpoint/2010/main" spd="slow">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Create Mailing Labels Using Mail Merge</a:t>
            </a:r>
            <a:endParaRPr lang="en-US" sz="4000" dirty="0"/>
          </a:p>
        </p:txBody>
      </p:sp>
      <p:sp>
        <p:nvSpPr>
          <p:cNvPr id="5" name="Content Placeholder 4"/>
          <p:cNvSpPr>
            <a:spLocks noGrp="1"/>
          </p:cNvSpPr>
          <p:nvPr>
            <p:ph idx="1"/>
          </p:nvPr>
        </p:nvSpPr>
        <p:spPr>
          <a:noFill/>
        </p:spPr>
        <p:txBody>
          <a:bodyPr numCol="1"/>
          <a:lstStyle/>
          <a:p>
            <a:pPr marL="0" indent="0">
              <a:buNone/>
            </a:pPr>
            <a:r>
              <a:rPr lang="en-US" dirty="0" smtClean="0"/>
              <a:t>Mail merge</a:t>
            </a:r>
          </a:p>
          <a:p>
            <a:r>
              <a:rPr lang="en-US" dirty="0" smtClean="0"/>
              <a:t>Joins a main document and a data source to </a:t>
            </a:r>
            <a:r>
              <a:rPr lang="en-US" dirty="0"/>
              <a:t>c</a:t>
            </a:r>
            <a:r>
              <a:rPr lang="en-US" dirty="0" smtClean="0"/>
              <a:t>reate customized letters or labels.</a:t>
            </a:r>
          </a:p>
          <a:p>
            <a:pPr lvl="1"/>
            <a:r>
              <a:rPr lang="en-US" dirty="0" smtClean="0"/>
              <a:t>Main document</a:t>
            </a:r>
          </a:p>
          <a:p>
            <a:pPr lvl="2"/>
            <a:r>
              <a:rPr lang="en-US" dirty="0" smtClean="0"/>
              <a:t>Contains the text or formatting that remains constant</a:t>
            </a:r>
          </a:p>
          <a:p>
            <a:pPr lvl="1"/>
            <a:r>
              <a:rPr lang="en-US" dirty="0" smtClean="0"/>
              <a:t>Data source</a:t>
            </a:r>
          </a:p>
          <a:p>
            <a:pPr lvl="2"/>
            <a:r>
              <a:rPr lang="en-US" dirty="0" smtClean="0"/>
              <a:t>Contains information including the names and addresses of the individuals for whom the labels are being created</a:t>
            </a:r>
            <a:endParaRPr lang="en-US" dirty="0"/>
          </a:p>
        </p:txBody>
      </p:sp>
    </p:spTree>
    <p:extLst>
      <p:ext uri="{BB962C8B-B14F-4D97-AF65-F5344CB8AC3E}">
        <p14:creationId xmlns:p14="http://schemas.microsoft.com/office/powerpoint/2010/main" val="2937688414"/>
      </p:ext>
    </p:extLst>
  </p:cSld>
  <p:clrMapOvr>
    <a:masterClrMapping/>
  </p:clrMapOvr>
  <p:transition xmlns:p14="http://schemas.microsoft.com/office/powerpoint/2010/main" spd="slow">
    <p:cover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76975" y="1792026"/>
            <a:ext cx="6242304" cy="2029968"/>
          </a:xfr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17326" y="3023362"/>
            <a:ext cx="6242304" cy="2859024"/>
          </a:xfrm>
          <a:prstGeom prst="rect">
            <a:avLst/>
          </a:prstGeom>
        </p:spPr>
      </p:pic>
      <p:sp>
        <p:nvSpPr>
          <p:cNvPr id="6" name="Title 1"/>
          <p:cNvSpPr>
            <a:spLocks noGrp="1"/>
          </p:cNvSpPr>
          <p:nvPr>
            <p:ph type="title"/>
          </p:nvPr>
        </p:nvSpPr>
        <p:spPr>
          <a:xfrm>
            <a:off x="838200" y="365125"/>
            <a:ext cx="10515600" cy="1016889"/>
          </a:xfrm>
        </p:spPr>
        <p:txBody>
          <a:bodyPr>
            <a:noAutofit/>
          </a:bodyPr>
          <a:lstStyle/>
          <a:p>
            <a:r>
              <a:rPr lang="en-US" sz="4000" dirty="0" smtClean="0"/>
              <a:t>Create Mailing Labels Using Mail Merge</a:t>
            </a:r>
            <a:endParaRPr lang="en-US" sz="4000" dirty="0"/>
          </a:p>
        </p:txBody>
      </p:sp>
    </p:spTree>
    <p:extLst>
      <p:ext uri="{BB962C8B-B14F-4D97-AF65-F5344CB8AC3E}">
        <p14:creationId xmlns:p14="http://schemas.microsoft.com/office/powerpoint/2010/main" val="380818789"/>
      </p:ext>
    </p:extLst>
  </p:cSld>
  <p:clrMapOvr>
    <a:masterClrMapping/>
  </p:clrMapOvr>
  <p:transition xmlns:p14="http://schemas.microsoft.com/office/powerpoint/2010/main" spd="slow">
    <p:cover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7180" y="365125"/>
            <a:ext cx="9576619" cy="1016889"/>
          </a:xfrm>
        </p:spPr>
        <p:txBody>
          <a:bodyPr>
            <a:normAutofit/>
          </a:bodyPr>
          <a:lstStyle/>
          <a:p>
            <a:r>
              <a:rPr lang="en-US" sz="6000" b="1" dirty="0" smtClean="0">
                <a:effectLst>
                  <a:outerShdw blurRad="38100" dist="38100" dir="2700000" algn="tl">
                    <a:srgbClr val="000000">
                      <a:alpha val="43137"/>
                    </a:srgbClr>
                  </a:outerShdw>
                </a:effectLst>
              </a:rPr>
              <a:t>Objectives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199" y="1780700"/>
            <a:ext cx="10515600" cy="4037473"/>
          </a:xfrm>
          <a:solidFill>
            <a:schemeClr val="bg1">
              <a:alpha val="29000"/>
            </a:schemeClr>
          </a:solidFill>
          <a:scene3d>
            <a:camera prst="orthographicFront"/>
            <a:lightRig rig="threePt" dir="t"/>
          </a:scene3d>
          <a:sp3d>
            <a:bevelT/>
          </a:sp3d>
        </p:spPr>
        <p:txBody>
          <a:bodyPr numCol="2"/>
          <a:lstStyle/>
          <a:p>
            <a:r>
              <a:rPr lang="en-US" dirty="0" smtClean="0"/>
              <a:t>Create a Research Paper</a:t>
            </a:r>
          </a:p>
          <a:p>
            <a:r>
              <a:rPr lang="en-US" dirty="0" smtClean="0"/>
              <a:t>Insert Footnotes in a Research Paper</a:t>
            </a:r>
          </a:p>
          <a:p>
            <a:r>
              <a:rPr lang="en-US" dirty="0" smtClean="0"/>
              <a:t>Create Citations and a Bibliography in a Research Paper</a:t>
            </a:r>
          </a:p>
          <a:p>
            <a:r>
              <a:rPr lang="en-US" dirty="0" smtClean="0"/>
              <a:t>Use Read Mode and PDF Reflow</a:t>
            </a:r>
          </a:p>
          <a:p>
            <a:r>
              <a:rPr lang="en-US" dirty="0" smtClean="0"/>
              <a:t>Format a Multiple-Column Newsletter</a:t>
            </a:r>
          </a:p>
          <a:p>
            <a:r>
              <a:rPr lang="en-US" dirty="0" smtClean="0"/>
              <a:t>Use Special Character and Paragraph Formatting</a:t>
            </a:r>
          </a:p>
          <a:p>
            <a:r>
              <a:rPr lang="en-US" dirty="0" smtClean="0"/>
              <a:t>Create Mailing Labels Using Mail Merge</a:t>
            </a:r>
            <a:endParaRPr lang="en-US" dirty="0"/>
          </a:p>
        </p:txBody>
      </p:sp>
      <p:cxnSp>
        <p:nvCxnSpPr>
          <p:cNvPr id="19" name="Straight Connector 18"/>
          <p:cNvCxnSpPr/>
          <p:nvPr/>
        </p:nvCxnSpPr>
        <p:spPr>
          <a:xfrm rot="5400000">
            <a:off x="-2894265" y="3494574"/>
            <a:ext cx="6858000" cy="1588"/>
          </a:xfrm>
          <a:prstGeom prst="line">
            <a:avLst/>
          </a:prstGeom>
          <a:noFill/>
          <a:ln w="76200" cap="flat" cmpd="sng" algn="ctr">
            <a:gradFill flip="none" rotWithShape="1">
              <a:gsLst>
                <a:gs pos="0">
                  <a:srgbClr val="9BC348">
                    <a:alpha val="0"/>
                  </a:srgbClr>
                </a:gs>
                <a:gs pos="50000">
                  <a:srgbClr val="9BC348"/>
                </a:gs>
                <a:gs pos="99000">
                  <a:srgbClr val="9BC348">
                    <a:alpha val="0"/>
                  </a:srgbClr>
                </a:gs>
              </a:gsLst>
              <a:lin ang="0" scaled="1"/>
              <a:tileRect/>
            </a:gradFill>
            <a:prstDash val="solid"/>
          </a:ln>
          <a:effectLst/>
        </p:spPr>
      </p:cxnSp>
      <p:grpSp>
        <p:nvGrpSpPr>
          <p:cNvPr id="21" name="squares"/>
          <p:cNvGrpSpPr/>
          <p:nvPr/>
        </p:nvGrpSpPr>
        <p:grpSpPr>
          <a:xfrm>
            <a:off x="-19124" y="473578"/>
            <a:ext cx="1622332" cy="799981"/>
            <a:chOff x="0" y="452558"/>
            <a:chExt cx="914400" cy="524182"/>
          </a:xfrm>
        </p:grpSpPr>
        <p:sp>
          <p:nvSpPr>
            <p:cNvPr id="22" name="Rounded Rectangle 21"/>
            <p:cNvSpPr/>
            <p:nvPr/>
          </p:nvSpPr>
          <p:spPr>
            <a:xfrm>
              <a:off x="591671" y="452558"/>
              <a:ext cx="322729" cy="52418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dirty="0"/>
            </a:p>
          </p:txBody>
        </p:sp>
        <p:sp>
          <p:nvSpPr>
            <p:cNvPr id="23" name="Rounded Rectangle 22"/>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4" name="Round Same Side Corner Rectangle 23"/>
            <p:cNvSpPr/>
            <p:nvPr/>
          </p:nvSpPr>
          <p:spPr>
            <a:xfrm rot="5400000">
              <a:off x="-181408" y="633966"/>
              <a:ext cx="524182" cy="161366"/>
            </a:xfrm>
            <a:prstGeom prst="round2SameRect">
              <a:avLst>
                <a:gd name="adj1" fmla="val 29167"/>
                <a:gd name="adj2" fmla="val 0"/>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dirty="0"/>
            </a:p>
          </p:txBody>
        </p:sp>
      </p:grpSp>
    </p:spTree>
    <p:extLst>
      <p:ext uri="{BB962C8B-B14F-4D97-AF65-F5344CB8AC3E}">
        <p14:creationId xmlns:p14="http://schemas.microsoft.com/office/powerpoint/2010/main" val="768364375"/>
      </p:ext>
    </p:extLst>
  </p:cSld>
  <p:clrMapOvr>
    <a:masterClrMapping/>
  </p:clrMapOvr>
  <p:transition xmlns:p14="http://schemas.microsoft.com/office/powerpoint/2010/main" spd="slow">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par>
                                <p:cTn id="9" presetID="6" presetClass="emph" presetSubtype="0" fill="hold" nodeType="withEffect">
                                  <p:stCondLst>
                                    <p:cond delay="500"/>
                                  </p:stCondLst>
                                  <p:childTnLst>
                                    <p:animScale>
                                      <p:cBhvr>
                                        <p:cTn id="10" dur="1000" fill="hold"/>
                                        <p:tgtEl>
                                          <p:spTgt spid="19"/>
                                        </p:tgtEl>
                                      </p:cBhvr>
                                      <p:by x="100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63064"/>
            <a:ext cx="6242304" cy="2938272"/>
          </a:xfrm>
        </p:spPr>
      </p:pic>
      <p:sp>
        <p:nvSpPr>
          <p:cNvPr id="7" name="Title 1"/>
          <p:cNvSpPr>
            <a:spLocks noGrp="1"/>
          </p:cNvSpPr>
          <p:nvPr>
            <p:ph type="title"/>
          </p:nvPr>
        </p:nvSpPr>
        <p:spPr>
          <a:xfrm>
            <a:off x="838200" y="365125"/>
            <a:ext cx="10515600" cy="1016889"/>
          </a:xfrm>
        </p:spPr>
        <p:txBody>
          <a:bodyPr>
            <a:noAutofit/>
          </a:bodyPr>
          <a:lstStyle/>
          <a:p>
            <a:r>
              <a:rPr lang="en-US" sz="4000" dirty="0" smtClean="0"/>
              <a:t>Create Mailing Labels Using Mail Merge</a:t>
            </a:r>
            <a:endParaRPr lang="en-US" sz="4000" dirty="0"/>
          </a:p>
        </p:txBody>
      </p:sp>
    </p:spTree>
    <p:extLst>
      <p:ext uri="{BB962C8B-B14F-4D97-AF65-F5344CB8AC3E}">
        <p14:creationId xmlns:p14="http://schemas.microsoft.com/office/powerpoint/2010/main" val="1585678841"/>
      </p:ext>
    </p:extLst>
  </p:cSld>
  <p:clrMapOvr>
    <a:masterClrMapping/>
  </p:clrMapOvr>
  <p:transition xmlns:p14="http://schemas.microsoft.com/office/powerpoint/2010/main" spd="slow">
    <p:cover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071624"/>
            <a:ext cx="6242304" cy="3121152"/>
          </a:xfrm>
        </p:spPr>
      </p:pic>
      <p:sp>
        <p:nvSpPr>
          <p:cNvPr id="5" name="Title 1"/>
          <p:cNvSpPr>
            <a:spLocks noGrp="1"/>
          </p:cNvSpPr>
          <p:nvPr>
            <p:ph type="title"/>
          </p:nvPr>
        </p:nvSpPr>
        <p:spPr>
          <a:xfrm>
            <a:off x="838200" y="365125"/>
            <a:ext cx="10515600" cy="1016889"/>
          </a:xfrm>
        </p:spPr>
        <p:txBody>
          <a:bodyPr>
            <a:noAutofit/>
          </a:bodyPr>
          <a:lstStyle/>
          <a:p>
            <a:r>
              <a:rPr lang="en-US" sz="4000" dirty="0" smtClean="0"/>
              <a:t>Create Mailing Labels Using Mail Merge</a:t>
            </a:r>
            <a:endParaRPr lang="en-US" sz="4000" dirty="0"/>
          </a:p>
        </p:txBody>
      </p:sp>
    </p:spTree>
    <p:extLst>
      <p:ext uri="{BB962C8B-B14F-4D97-AF65-F5344CB8AC3E}">
        <p14:creationId xmlns:p14="http://schemas.microsoft.com/office/powerpoint/2010/main" val="991888361"/>
      </p:ext>
    </p:extLst>
  </p:cSld>
  <p:clrMapOvr>
    <a:masterClrMapping/>
  </p:clrMapOvr>
  <p:transition xmlns:p14="http://schemas.microsoft.com/office/powerpoint/2010/main" spd="slow">
    <p:cover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29536"/>
            <a:ext cx="6242304" cy="3005328"/>
          </a:xfrm>
        </p:spPr>
      </p:pic>
      <p:sp>
        <p:nvSpPr>
          <p:cNvPr id="6" name="Title 1"/>
          <p:cNvSpPr>
            <a:spLocks noGrp="1"/>
          </p:cNvSpPr>
          <p:nvPr>
            <p:ph type="title"/>
          </p:nvPr>
        </p:nvSpPr>
        <p:spPr>
          <a:xfrm>
            <a:off x="838200" y="365125"/>
            <a:ext cx="10515600" cy="1016889"/>
          </a:xfrm>
        </p:spPr>
        <p:txBody>
          <a:bodyPr>
            <a:noAutofit/>
          </a:bodyPr>
          <a:lstStyle/>
          <a:p>
            <a:r>
              <a:rPr lang="en-US" sz="4000" dirty="0" smtClean="0"/>
              <a:t>Create Mailing Labels Using Mail Merge</a:t>
            </a:r>
            <a:endParaRPr lang="en-US" sz="4000" dirty="0"/>
          </a:p>
        </p:txBody>
      </p:sp>
    </p:spTree>
    <p:extLst>
      <p:ext uri="{BB962C8B-B14F-4D97-AF65-F5344CB8AC3E}">
        <p14:creationId xmlns:p14="http://schemas.microsoft.com/office/powerpoint/2010/main" val="2587818144"/>
      </p:ext>
    </p:extLst>
  </p:cSld>
  <p:clrMapOvr>
    <a:masterClrMapping/>
  </p:clrMapOvr>
  <p:transition xmlns:p14="http://schemas.microsoft.com/office/powerpoint/2010/main" spd="slow">
    <p:cover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132584"/>
            <a:ext cx="6242304" cy="2999232"/>
          </a:xfrm>
        </p:spPr>
      </p:pic>
      <p:sp>
        <p:nvSpPr>
          <p:cNvPr id="5" name="Title 1"/>
          <p:cNvSpPr>
            <a:spLocks noGrp="1"/>
          </p:cNvSpPr>
          <p:nvPr>
            <p:ph type="title"/>
          </p:nvPr>
        </p:nvSpPr>
        <p:spPr>
          <a:xfrm>
            <a:off x="838200" y="365125"/>
            <a:ext cx="10515600" cy="1016889"/>
          </a:xfrm>
        </p:spPr>
        <p:txBody>
          <a:bodyPr>
            <a:noAutofit/>
          </a:bodyPr>
          <a:lstStyle/>
          <a:p>
            <a:r>
              <a:rPr lang="en-US" sz="4000" dirty="0" smtClean="0"/>
              <a:t>Create Mailing Labels Using Mail Merge</a:t>
            </a:r>
            <a:endParaRPr lang="en-US" sz="4000" dirty="0"/>
          </a:p>
        </p:txBody>
      </p:sp>
    </p:spTree>
    <p:extLst>
      <p:ext uri="{BB962C8B-B14F-4D97-AF65-F5344CB8AC3E}">
        <p14:creationId xmlns:p14="http://schemas.microsoft.com/office/powerpoint/2010/main" val="2475707185"/>
      </p:ext>
    </p:extLst>
  </p:cSld>
  <p:clrMapOvr>
    <a:masterClrMapping/>
  </p:clrMapOvr>
  <p:transition xmlns:p14="http://schemas.microsoft.com/office/powerpoint/2010/main" spd="slow">
    <p:cover dir="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663" y="3264513"/>
            <a:ext cx="9143337" cy="1325563"/>
          </a:xfrm>
        </p:spPr>
        <p:txBody>
          <a:bodyPr>
            <a:normAutofit fontScale="90000"/>
          </a:bodyPr>
          <a:lstStyle/>
          <a:p>
            <a:r>
              <a:rPr lang="en-US" sz="8800" b="1" dirty="0" smtClean="0">
                <a:effectLst>
                  <a:outerShdw blurRad="38100" dist="38100" dir="2700000" algn="tl">
                    <a:srgbClr val="000000">
                      <a:alpha val="43137"/>
                    </a:srgbClr>
                  </a:outerShdw>
                </a:effectLst>
              </a:rPr>
              <a:t>Questions </a:t>
            </a:r>
            <a:r>
              <a:rPr lang="en-US" sz="45900" b="1" dirty="0" smtClean="0">
                <a:effectLst>
                  <a:outerShdw blurRad="38100" dist="38100" dir="2700000" algn="tl">
                    <a:srgbClr val="000000">
                      <a:alpha val="43137"/>
                    </a:srgbClr>
                  </a:outerShdw>
                </a:effectLst>
              </a:rPr>
              <a:t>?</a:t>
            </a:r>
            <a:endParaRPr lang="en-US" sz="45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5039726"/>
      </p:ext>
    </p:extLst>
  </p:cSld>
  <p:clrMapOvr>
    <a:masterClrMapping/>
  </p:clrMapOvr>
  <p:transition xmlns:p14="http://schemas.microsoft.com/office/powerpoint/2010/main" spd="slow">
    <p:cover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3474720"/>
            <a:ext cx="12192000" cy="1518699"/>
          </a:xfrm>
          <a:prstGeom prst="rect">
            <a:avLst/>
          </a:prstGeom>
          <a:solidFill>
            <a:srgbClr val="589648"/>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7612" y="272954"/>
            <a:ext cx="10515600" cy="1325563"/>
          </a:xfrm>
        </p:spPr>
        <p:txBody>
          <a:bodyPr>
            <a:normAutofit/>
          </a:bodyPr>
          <a:lstStyle/>
          <a:p>
            <a:r>
              <a:rPr lang="en-US" sz="6600" b="1" dirty="0" smtClean="0">
                <a:effectLst>
                  <a:outerShdw blurRad="38100" dist="38100" dir="2700000" algn="tl">
                    <a:srgbClr val="000000">
                      <a:alpha val="43137"/>
                    </a:srgbClr>
                  </a:outerShdw>
                </a:effectLst>
              </a:rPr>
              <a:t>Copyright</a:t>
            </a:r>
            <a:endParaRPr lang="en-US" sz="6600" b="1" dirty="0">
              <a:effectLst>
                <a:outerShdw blurRad="38100" dist="38100" dir="2700000" algn="tl">
                  <a:srgbClr val="000000">
                    <a:alpha val="43137"/>
                  </a:srgbClr>
                </a:outerShdw>
              </a:effectLst>
            </a:endParaRPr>
          </a:p>
        </p:txBody>
      </p:sp>
      <p:sp>
        <p:nvSpPr>
          <p:cNvPr id="9" name="TextBox 8"/>
          <p:cNvSpPr txBox="1">
            <a:spLocks noChangeArrowheads="1"/>
          </p:cNvSpPr>
          <p:nvPr/>
        </p:nvSpPr>
        <p:spPr bwMode="auto">
          <a:xfrm>
            <a:off x="1357348" y="1494207"/>
            <a:ext cx="9292657" cy="1200329"/>
          </a:xfrm>
          <a:prstGeom prst="rect">
            <a:avLst/>
          </a:prstGeom>
          <a:solidFill>
            <a:schemeClr val="bg1">
              <a:alpha val="12000"/>
            </a:schemeClr>
          </a:solidFill>
          <a:ln w="9525">
            <a:noFill/>
            <a:miter lim="800000"/>
            <a:headEnd/>
            <a:tailEnd/>
          </a:ln>
          <a:effectLst>
            <a:outerShdw blurRad="50800" dist="50800" dir="5400000" algn="ctr" rotWithShape="0">
              <a:schemeClr val="bg1"/>
            </a:outerShdw>
          </a:effectLst>
        </p:spPr>
        <p:txBody>
          <a:bodyPr wrap="square">
            <a:spAutoFit/>
          </a:bodyPr>
          <a:lstStyle/>
          <a:p>
            <a:r>
              <a:rPr lang="en-US" dirty="0">
                <a:latin typeface="+mn-lt"/>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r>
              <a:rPr lang="en-US" dirty="0" smtClean="0">
                <a:latin typeface="+mn-lt"/>
              </a:rPr>
              <a:t>.</a:t>
            </a:r>
            <a:endParaRPr lang="en-US" dirty="0">
              <a:latin typeface="+mn-lt"/>
            </a:endParaRPr>
          </a:p>
        </p:txBody>
      </p:sp>
      <p:pic>
        <p:nvPicPr>
          <p:cNvPr id="13" name="Picture 1" descr="cid:3293795473_47524415"/>
          <p:cNvPicPr>
            <a:picLocks noChangeAspect="1" noChangeArrowheads="1"/>
          </p:cNvPicPr>
          <p:nvPr/>
        </p:nvPicPr>
        <p:blipFill>
          <a:blip r:embed="rId2" cstate="print"/>
          <a:srcRect/>
          <a:stretch>
            <a:fillRect/>
          </a:stretch>
        </p:blipFill>
        <p:spPr bwMode="auto">
          <a:xfrm>
            <a:off x="2470848" y="3024113"/>
            <a:ext cx="7065656" cy="225949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909703022"/>
      </p:ext>
    </p:extLst>
  </p:cSld>
  <p:clrMapOvr>
    <a:masterClrMapping/>
  </p:clrMapOvr>
  <p:transition xmlns:p14="http://schemas.microsoft.com/office/powerpoint/2010/mai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Research Paper</a:t>
            </a:r>
            <a:endParaRPr lang="en-US" dirty="0"/>
          </a:p>
        </p:txBody>
      </p:sp>
      <p:sp>
        <p:nvSpPr>
          <p:cNvPr id="3" name="Content Placeholder 2"/>
          <p:cNvSpPr>
            <a:spLocks noGrp="1"/>
          </p:cNvSpPr>
          <p:nvPr>
            <p:ph idx="1"/>
          </p:nvPr>
        </p:nvSpPr>
        <p:spPr>
          <a:noFill/>
        </p:spPr>
        <p:txBody>
          <a:bodyPr numCol="1"/>
          <a:lstStyle/>
          <a:p>
            <a:pPr marL="0" indent="0">
              <a:buNone/>
            </a:pPr>
            <a:r>
              <a:rPr lang="en-US" dirty="0" smtClean="0"/>
              <a:t>The two most commonly used styles for research papers are those created by the:</a:t>
            </a:r>
          </a:p>
          <a:p>
            <a:pPr lvl="1"/>
            <a:r>
              <a:rPr lang="en-US" sz="2800" b="1" i="1" dirty="0" smtClean="0"/>
              <a:t>Modern Language Association (MLA)</a:t>
            </a:r>
          </a:p>
          <a:p>
            <a:pPr lvl="1"/>
            <a:r>
              <a:rPr lang="en-US" sz="2800" b="1" i="1" dirty="0" smtClean="0"/>
              <a:t>American Psychological Association (APA)</a:t>
            </a:r>
          </a:p>
        </p:txBody>
      </p:sp>
    </p:spTree>
    <p:extLst>
      <p:ext uri="{BB962C8B-B14F-4D97-AF65-F5344CB8AC3E}">
        <p14:creationId xmlns:p14="http://schemas.microsoft.com/office/powerpoint/2010/main" val="3528723732"/>
      </p:ext>
    </p:extLst>
  </p:cSld>
  <p:clrMapOvr>
    <a:masterClrMapping/>
  </p:clrMapOvr>
  <p:transition xmlns:p14="http://schemas.microsoft.com/office/powerpoint/2010/mai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Research Paper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220976"/>
            <a:ext cx="6242304" cy="2822448"/>
          </a:xfrm>
        </p:spPr>
      </p:pic>
    </p:spTree>
    <p:extLst>
      <p:ext uri="{BB962C8B-B14F-4D97-AF65-F5344CB8AC3E}">
        <p14:creationId xmlns:p14="http://schemas.microsoft.com/office/powerpoint/2010/main" val="2639777750"/>
      </p:ext>
    </p:extLst>
  </p:cSld>
  <p:clrMapOvr>
    <a:masterClrMapping/>
  </p:clrMapOvr>
  <p:transition xmlns:p14="http://schemas.microsoft.com/office/powerpoint/2010/mai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Research Paper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873248"/>
            <a:ext cx="6242304" cy="1517904"/>
          </a:xfrm>
        </p:spPr>
      </p:pic>
    </p:spTree>
    <p:extLst>
      <p:ext uri="{BB962C8B-B14F-4D97-AF65-F5344CB8AC3E}">
        <p14:creationId xmlns:p14="http://schemas.microsoft.com/office/powerpoint/2010/main" val="3731521000"/>
      </p:ext>
    </p:extLst>
  </p:cSld>
  <p:clrMapOvr>
    <a:masterClrMapping/>
  </p:clrMapOvr>
  <p:transition xmlns:p14="http://schemas.microsoft.com/office/powerpoint/2010/mai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Research Paper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864104"/>
            <a:ext cx="6242304" cy="1536192"/>
          </a:xfrm>
          <a:noFill/>
        </p:spPr>
      </p:pic>
    </p:spTree>
    <p:extLst>
      <p:ext uri="{BB962C8B-B14F-4D97-AF65-F5344CB8AC3E}">
        <p14:creationId xmlns:p14="http://schemas.microsoft.com/office/powerpoint/2010/main" val="1607971201"/>
      </p:ext>
    </p:extLst>
  </p:cSld>
  <p:clrMapOvr>
    <a:masterClrMapping/>
  </p:clrMapOvr>
  <p:transition xmlns:p14="http://schemas.microsoft.com/office/powerpoint/2010/mai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Insert Footnotes in a Research Paper</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208784"/>
            <a:ext cx="6242304" cy="2846832"/>
          </a:xfrm>
          <a:noFill/>
        </p:spPr>
      </p:pic>
    </p:spTree>
    <p:extLst>
      <p:ext uri="{BB962C8B-B14F-4D97-AF65-F5344CB8AC3E}">
        <p14:creationId xmlns:p14="http://schemas.microsoft.com/office/powerpoint/2010/main" val="2796235050"/>
      </p:ext>
    </p:extLst>
  </p:cSld>
  <p:clrMapOvr>
    <a:masterClrMapping/>
  </p:clrMapOvr>
  <p:transition xmlns:p14="http://schemas.microsoft.com/office/powerpoint/2010/mai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Insert Footnotes in a Research Paper</a:t>
            </a:r>
            <a:endParaRPr lang="en-US" sz="44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974848" y="2217928"/>
            <a:ext cx="6242304" cy="2828544"/>
          </a:xfrm>
          <a:noFill/>
        </p:spPr>
      </p:pic>
    </p:spTree>
    <p:extLst>
      <p:ext uri="{BB962C8B-B14F-4D97-AF65-F5344CB8AC3E}">
        <p14:creationId xmlns:p14="http://schemas.microsoft.com/office/powerpoint/2010/main" val="3537140293"/>
      </p:ext>
    </p:extLst>
  </p:cSld>
  <p:clrMapOvr>
    <a:masterClrMapping/>
  </p:clrMapOvr>
  <p:transition xmlns:p14="http://schemas.microsoft.com/office/powerpoint/2010/main" spd="slow">
    <p:cover dir="r"/>
  </p:transition>
</p:sld>
</file>

<file path=ppt/theme/theme1.xml><?xml version="1.0" encoding="utf-8"?>
<a:theme xmlns:a="http://schemas.openxmlformats.org/drawingml/2006/main" name="Office Theme">
  <a:themeElements>
    <a:clrScheme name="Go">
      <a:dk1>
        <a:sysClr val="windowText" lastClr="000000"/>
      </a:dk1>
      <a:lt1>
        <a:sysClr val="window" lastClr="FFFFFF"/>
      </a:lt1>
      <a:dk2>
        <a:srgbClr val="6C4934"/>
      </a:dk2>
      <a:lt2>
        <a:srgbClr val="E7E6E6"/>
      </a:lt2>
      <a:accent1>
        <a:srgbClr val="009F4B"/>
      </a:accent1>
      <a:accent2>
        <a:srgbClr val="C77043"/>
      </a:accent2>
      <a:accent3>
        <a:srgbClr val="C9A782"/>
      </a:accent3>
      <a:accent4>
        <a:srgbClr val="589648"/>
      </a:accent4>
      <a:accent5>
        <a:srgbClr val="FEE698"/>
      </a:accent5>
      <a:accent6>
        <a:srgbClr val="A0333B"/>
      </a:accent6>
      <a:hlink>
        <a:srgbClr val="0563C1"/>
      </a:hlink>
      <a:folHlink>
        <a:srgbClr val="8CC75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2795</TotalTime>
  <Words>1951</Words>
  <Application>Microsoft Macintosh PowerPoint</Application>
  <PresentationFormat>Custom</PresentationFormat>
  <Paragraphs>119</Paragraphs>
  <Slides>35</Slides>
  <Notes>32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GO!  with Microsoft Office 2016</vt:lpstr>
      <vt:lpstr>Word– Chapter 3</vt:lpstr>
      <vt:lpstr>Objectives</vt:lpstr>
      <vt:lpstr>Create a Research Paper</vt:lpstr>
      <vt:lpstr>Create a Research Paper</vt:lpstr>
      <vt:lpstr>Create a Research Paper</vt:lpstr>
      <vt:lpstr>Create a Research Paper</vt:lpstr>
      <vt:lpstr>Insert Footnotes in a Research Paper</vt:lpstr>
      <vt:lpstr>Insert Footnotes in a Research Paper</vt:lpstr>
      <vt:lpstr>Create Citations and a Bibliography  in a Research Paper</vt:lpstr>
      <vt:lpstr>Create Citations and a Bibliography  in a Research Paper</vt:lpstr>
      <vt:lpstr>Create Citations and a Bibliography  in a Research Paper</vt:lpstr>
      <vt:lpstr>Create Citations and a Bibliography  in a Research Paper</vt:lpstr>
      <vt:lpstr>Create Citations and a Bibliography  in a Research Paper</vt:lpstr>
      <vt:lpstr>Use Read Mode and PDF Reflow</vt:lpstr>
      <vt:lpstr>Use Read Mode and PDF Reflow</vt:lpstr>
      <vt:lpstr>Format a Multiple-Column Newsletter</vt:lpstr>
      <vt:lpstr>Format a Multiple-Column Newsletter</vt:lpstr>
      <vt:lpstr>Format a Multiple-Column Newsletter</vt:lpstr>
      <vt:lpstr>Format a Multiple-Column Newsletter</vt:lpstr>
      <vt:lpstr>Format a Multiple-Column Newsletter</vt:lpstr>
      <vt:lpstr>Format a Multiple-Column Newsletter</vt:lpstr>
      <vt:lpstr>Format a Multiple-Column Newsletter</vt:lpstr>
      <vt:lpstr>Format a Multiple-Column Newsletter</vt:lpstr>
      <vt:lpstr>Format a Multiple-Column Newsletter</vt:lpstr>
      <vt:lpstr>Use Special Character and  Paragraph Formatting</vt:lpstr>
      <vt:lpstr>Use Special Character and  Paragraph Formatting</vt:lpstr>
      <vt:lpstr>Create Mailing Labels Using Mail Merge</vt:lpstr>
      <vt:lpstr>Create Mailing Labels Using Mail Merge</vt:lpstr>
      <vt:lpstr>Create Mailing Labels Using Mail Merge</vt:lpstr>
      <vt:lpstr>Create Mailing Labels Using Mail Merge</vt:lpstr>
      <vt:lpstr>Create Mailing Labels Using Mail Merge</vt:lpstr>
      <vt:lpstr>Create Mailing Labels Using Mail Merge</vt:lpstr>
      <vt:lpstr>Questions ?</vt:lpstr>
      <vt:lpstr>Copyright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 Series</dc:creator>
  <cp:lastModifiedBy>CE</cp:lastModifiedBy>
  <cp:revision>105</cp:revision>
  <dcterms:created xsi:type="dcterms:W3CDTF">2015-10-02T22:52:27Z</dcterms:created>
  <dcterms:modified xsi:type="dcterms:W3CDTF">2016-02-26T03:08:17Z</dcterms:modified>
</cp:coreProperties>
</file>