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tif" ContentType="image/tiff"/>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65" r:id="rId2"/>
    <p:sldId id="264" r:id="rId3"/>
    <p:sldId id="257" r:id="rId4"/>
    <p:sldId id="266" r:id="rId5"/>
    <p:sldId id="267" r:id="rId6"/>
    <p:sldId id="268" r:id="rId7"/>
    <p:sldId id="269" r:id="rId8"/>
    <p:sldId id="270" r:id="rId9"/>
    <p:sldId id="271" r:id="rId10"/>
    <p:sldId id="272" r:id="rId11"/>
    <p:sldId id="273" r:id="rId12"/>
    <p:sldId id="274" r:id="rId13"/>
    <p:sldId id="275" r:id="rId14"/>
    <p:sldId id="276" r:id="rId15"/>
    <p:sldId id="278" r:id="rId16"/>
    <p:sldId id="283" r:id="rId17"/>
    <p:sldId id="282" r:id="rId18"/>
    <p:sldId id="279" r:id="rId19"/>
    <p:sldId id="280" r:id="rId20"/>
    <p:sldId id="281" r:id="rId21"/>
    <p:sldId id="285" r:id="rId22"/>
    <p:sldId id="286" r:id="rId23"/>
    <p:sldId id="288" r:id="rId24"/>
    <p:sldId id="289" r:id="rId25"/>
    <p:sldId id="290" r:id="rId26"/>
    <p:sldId id="291" r:id="rId27"/>
    <p:sldId id="260" r:id="rId28"/>
    <p:sldId id="261"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77043"/>
    <a:srgbClr val="8CB372"/>
    <a:srgbClr val="548235"/>
    <a:srgbClr val="385723"/>
    <a:srgbClr val="589648"/>
    <a:srgbClr val="FEE698"/>
    <a:srgbClr val="A0333B"/>
    <a:srgbClr val="FFF699"/>
    <a:srgbClr val="E56C3F"/>
    <a:srgbClr val="8CC75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4" autoAdjust="0"/>
    <p:restoredTop sz="78571" autoAdjust="0"/>
  </p:normalViewPr>
  <p:slideViewPr>
    <p:cSldViewPr snapToGrid="0">
      <p:cViewPr varScale="1">
        <p:scale>
          <a:sx n="54" d="100"/>
          <a:sy n="54" d="100"/>
        </p:scale>
        <p:origin x="-1336" y="-10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notesMaster" Target="notesMasters/notesMaster1.xml"/><Relationship Id="rId31" Type="http://schemas.openxmlformats.org/officeDocument/2006/relationships/printerSettings" Target="printerSettings/printerSettings1.bin"/><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92FA4A-A236-4118-8088-95D293A95DDC}" type="datetimeFigureOut">
              <a:rPr lang="en-US" smtClean="0"/>
              <a:t>2/25/16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ADDA8E-F1FE-4702-89FD-7D4E28BF10FB}" type="slidenum">
              <a:rPr lang="en-US" smtClean="0"/>
              <a:t>‹#›</a:t>
            </a:fld>
            <a:endParaRPr lang="en-US" dirty="0"/>
          </a:p>
        </p:txBody>
      </p:sp>
    </p:spTree>
    <p:extLst>
      <p:ext uri="{BB962C8B-B14F-4D97-AF65-F5344CB8AC3E}">
        <p14:creationId xmlns:p14="http://schemas.microsoft.com/office/powerpoint/2010/main" val="23641594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ADDA8E-F1FE-4702-89FD-7D4E28BF10FB}" type="slidenum">
              <a:rPr lang="en-US" smtClean="0"/>
              <a:t>1</a:t>
            </a:fld>
            <a:endParaRPr lang="en-US" dirty="0"/>
          </a:p>
        </p:txBody>
      </p:sp>
    </p:spTree>
    <p:extLst>
      <p:ext uri="{BB962C8B-B14F-4D97-AF65-F5344CB8AC3E}">
        <p14:creationId xmlns:p14="http://schemas.microsoft.com/office/powerpoint/2010/main" val="26073615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Press Ctrl + P to display </a:t>
            </a:r>
            <a:r>
              <a:rPr lang="en-US" b="1" dirty="0" smtClean="0"/>
              <a:t>Print Preview</a:t>
            </a:r>
            <a:r>
              <a:rPr lang="en-US" dirty="0" smtClean="0"/>
              <a:t>. </a:t>
            </a:r>
            <a:endParaRPr lang="en-US" dirty="0"/>
          </a:p>
        </p:txBody>
      </p:sp>
      <p:sp>
        <p:nvSpPr>
          <p:cNvPr id="4" name="Slide Number Placeholder 3"/>
          <p:cNvSpPr>
            <a:spLocks noGrp="1"/>
          </p:cNvSpPr>
          <p:nvPr>
            <p:ph type="sldNum" sz="quarter" idx="10"/>
          </p:nvPr>
        </p:nvSpPr>
        <p:spPr/>
        <p:txBody>
          <a:bodyPr/>
          <a:lstStyle/>
          <a:p>
            <a:fld id="{88ADDA8E-F1FE-4702-89FD-7D4E28BF10FB}" type="slidenum">
              <a:rPr lang="en-US" smtClean="0"/>
              <a:t>11</a:t>
            </a:fld>
            <a:endParaRPr lang="en-US" dirty="0"/>
          </a:p>
        </p:txBody>
      </p:sp>
    </p:spTree>
    <p:extLst>
      <p:ext uri="{BB962C8B-B14F-4D97-AF65-F5344CB8AC3E}">
        <p14:creationId xmlns:p14="http://schemas.microsoft.com/office/powerpoint/2010/main" val="10745425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Office Presentation Service </a:t>
            </a:r>
            <a:r>
              <a:rPr lang="en-US" dirty="0" smtClean="0"/>
              <a:t>enables you to present your Word document to others who can watch in a web browser. Word creates a link to your document that you can share with others via email or instant message.</a:t>
            </a:r>
          </a:p>
          <a:p>
            <a:endParaRPr lang="en-US" dirty="0" smtClean="0"/>
          </a:p>
          <a:p>
            <a:r>
              <a:rPr lang="en-US" dirty="0" smtClean="0"/>
              <a:t>The Present Online dialog box shown here provides the online link that you can copy or send in email.</a:t>
            </a:r>
            <a:endParaRPr lang="en-US" dirty="0"/>
          </a:p>
        </p:txBody>
      </p:sp>
      <p:sp>
        <p:nvSpPr>
          <p:cNvPr id="4" name="Slide Number Placeholder 3"/>
          <p:cNvSpPr>
            <a:spLocks noGrp="1"/>
          </p:cNvSpPr>
          <p:nvPr>
            <p:ph type="sldNum" sz="quarter" idx="10"/>
          </p:nvPr>
        </p:nvSpPr>
        <p:spPr/>
        <p:txBody>
          <a:bodyPr/>
          <a:lstStyle/>
          <a:p>
            <a:fld id="{88ADDA8E-F1FE-4702-89FD-7D4E28BF10FB}" type="slidenum">
              <a:rPr lang="en-US" smtClean="0"/>
              <a:t>12</a:t>
            </a:fld>
            <a:endParaRPr lang="en-US" dirty="0"/>
          </a:p>
        </p:txBody>
      </p:sp>
    </p:spTree>
    <p:extLst>
      <p:ext uri="{BB962C8B-B14F-4D97-AF65-F5344CB8AC3E}">
        <p14:creationId xmlns:p14="http://schemas.microsoft.com/office/powerpoint/2010/main" val="40930260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a:t>
            </a:r>
            <a:r>
              <a:rPr lang="en-US" b="1" dirty="0" smtClean="0"/>
              <a:t>template</a:t>
            </a:r>
            <a:r>
              <a:rPr lang="en-US" dirty="0" smtClean="0"/>
              <a:t> is a file with a predefined</a:t>
            </a:r>
            <a:r>
              <a:rPr lang="en-US" baseline="0" dirty="0" smtClean="0"/>
              <a:t> document structure and defined settings, such as fonts, margins, and available styles. All documents are based on a template. When you create a new blank document, it is based on Word’s </a:t>
            </a:r>
            <a:r>
              <a:rPr lang="en-US" b="1" baseline="0" dirty="0" smtClean="0"/>
              <a:t>Normal template</a:t>
            </a:r>
            <a:r>
              <a:rPr lang="en-US" baseline="0" dirty="0" smtClean="0"/>
              <a:t>, which serves as a starting point for all blank Word documents. By default, Word stores template files on your hard drive in your user folder named Custom Office Templates. </a:t>
            </a:r>
            <a:endParaRPr lang="en-US" dirty="0"/>
          </a:p>
        </p:txBody>
      </p:sp>
      <p:sp>
        <p:nvSpPr>
          <p:cNvPr id="4" name="Slide Number Placeholder 3"/>
          <p:cNvSpPr>
            <a:spLocks noGrp="1"/>
          </p:cNvSpPr>
          <p:nvPr>
            <p:ph type="sldNum" sz="quarter" idx="10"/>
          </p:nvPr>
        </p:nvSpPr>
        <p:spPr/>
        <p:txBody>
          <a:bodyPr/>
          <a:lstStyle/>
          <a:p>
            <a:fld id="{88ADDA8E-F1FE-4702-89FD-7D4E28BF10FB}" type="slidenum">
              <a:rPr lang="en-US" smtClean="0"/>
              <a:t>13</a:t>
            </a:fld>
            <a:endParaRPr lang="en-US" dirty="0"/>
          </a:p>
        </p:txBody>
      </p:sp>
    </p:spTree>
    <p:extLst>
      <p:ext uri="{BB962C8B-B14F-4D97-AF65-F5344CB8AC3E}">
        <p14:creationId xmlns:p14="http://schemas.microsoft.com/office/powerpoint/2010/main" val="13595212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a:t>
            </a:r>
            <a:r>
              <a:rPr lang="en-US" b="1" dirty="0" smtClean="0"/>
              <a:t>letterhead</a:t>
            </a:r>
            <a:r>
              <a:rPr lang="en-US" dirty="0" smtClean="0"/>
              <a:t> is the personal or company information that displays at the top of a letter,</a:t>
            </a:r>
            <a:r>
              <a:rPr lang="en-US" baseline="0" dirty="0" smtClean="0"/>
              <a:t> and which commonly includes a name, address, and contact information. A </a:t>
            </a:r>
            <a:r>
              <a:rPr lang="en-US" b="1" baseline="0" dirty="0" smtClean="0"/>
              <a:t>cover letter </a:t>
            </a:r>
            <a:r>
              <a:rPr lang="en-US" baseline="0" dirty="0" smtClean="0"/>
              <a:t>is a document that you send with your resume to provide additional information about your skills and experience. In Backstage view, you can view personally-created templates such as the letterhead template shown here.</a:t>
            </a:r>
            <a:endParaRPr lang="en-US" dirty="0"/>
          </a:p>
        </p:txBody>
      </p:sp>
      <p:sp>
        <p:nvSpPr>
          <p:cNvPr id="4" name="Slide Number Placeholder 3"/>
          <p:cNvSpPr>
            <a:spLocks noGrp="1"/>
          </p:cNvSpPr>
          <p:nvPr>
            <p:ph type="sldNum" sz="quarter" idx="10"/>
          </p:nvPr>
        </p:nvSpPr>
        <p:spPr/>
        <p:txBody>
          <a:bodyPr/>
          <a:lstStyle/>
          <a:p>
            <a:fld id="{88ADDA8E-F1FE-4702-89FD-7D4E28BF10FB}" type="slidenum">
              <a:rPr lang="en-US" smtClean="0"/>
              <a:t>14</a:t>
            </a:fld>
            <a:endParaRPr lang="en-US" dirty="0"/>
          </a:p>
        </p:txBody>
      </p:sp>
    </p:spTree>
    <p:extLst>
      <p:ext uri="{BB962C8B-B14F-4D97-AF65-F5344CB8AC3E}">
        <p14:creationId xmlns:p14="http://schemas.microsoft.com/office/powerpoint/2010/main" val="21660178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Business letters follow a standard format and contain</a:t>
            </a:r>
            <a:r>
              <a:rPr lang="en-US" baseline="0" dirty="0" smtClean="0"/>
              <a:t> the same parts as shown on this slide.</a:t>
            </a:r>
            <a:endParaRPr lang="en-US" dirty="0"/>
          </a:p>
        </p:txBody>
      </p:sp>
      <p:sp>
        <p:nvSpPr>
          <p:cNvPr id="4" name="Slide Number Placeholder 3"/>
          <p:cNvSpPr>
            <a:spLocks noGrp="1"/>
          </p:cNvSpPr>
          <p:nvPr>
            <p:ph type="sldNum" sz="quarter" idx="10"/>
          </p:nvPr>
        </p:nvSpPr>
        <p:spPr/>
        <p:txBody>
          <a:bodyPr/>
          <a:lstStyle/>
          <a:p>
            <a:fld id="{88ADDA8E-F1FE-4702-89FD-7D4E28BF10FB}" type="slidenum">
              <a:rPr lang="en-US" smtClean="0"/>
              <a:t>15</a:t>
            </a:fld>
            <a:endParaRPr lang="en-US" dirty="0"/>
          </a:p>
        </p:txBody>
      </p:sp>
    </p:spTree>
    <p:extLst>
      <p:ext uri="{BB962C8B-B14F-4D97-AF65-F5344CB8AC3E}">
        <p14:creationId xmlns:p14="http://schemas.microsoft.com/office/powerpoint/2010/main" val="19051223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items are optional on a properly-formatted</a:t>
            </a:r>
            <a:r>
              <a:rPr lang="en-US" baseline="0" dirty="0" smtClean="0"/>
              <a:t> business letter.</a:t>
            </a:r>
            <a:endParaRPr lang="en-US" dirty="0"/>
          </a:p>
        </p:txBody>
      </p:sp>
      <p:sp>
        <p:nvSpPr>
          <p:cNvPr id="4" name="Slide Number Placeholder 3"/>
          <p:cNvSpPr>
            <a:spLocks noGrp="1"/>
          </p:cNvSpPr>
          <p:nvPr>
            <p:ph type="sldNum" sz="quarter" idx="10"/>
          </p:nvPr>
        </p:nvSpPr>
        <p:spPr/>
        <p:txBody>
          <a:bodyPr/>
          <a:lstStyle/>
          <a:p>
            <a:fld id="{88ADDA8E-F1FE-4702-89FD-7D4E28BF10FB}" type="slidenum">
              <a:rPr lang="en-US" smtClean="0"/>
              <a:t>16</a:t>
            </a:fld>
            <a:endParaRPr lang="en-US" dirty="0"/>
          </a:p>
        </p:txBody>
      </p:sp>
    </p:spTree>
    <p:extLst>
      <p:ext uri="{BB962C8B-B14F-4D97-AF65-F5344CB8AC3E}">
        <p14:creationId xmlns:p14="http://schemas.microsoft.com/office/powerpoint/2010/main" val="26908271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Word’s </a:t>
            </a:r>
            <a:r>
              <a:rPr lang="en-US" b="1" dirty="0" smtClean="0"/>
              <a:t>AutoCorrect</a:t>
            </a:r>
            <a:r>
              <a:rPr lang="en-US" dirty="0" smtClean="0"/>
              <a:t> feature corrects commonly misspelled words automatically; for example, </a:t>
            </a:r>
            <a:r>
              <a:rPr lang="en-US" i="1" dirty="0" smtClean="0"/>
              <a:t>teh</a:t>
            </a:r>
            <a:r>
              <a:rPr lang="en-US" dirty="0" smtClean="0"/>
              <a:t> instead of </a:t>
            </a:r>
            <a:r>
              <a:rPr lang="en-US" i="1" dirty="0" smtClean="0"/>
              <a:t>the</a:t>
            </a:r>
            <a:r>
              <a:rPr lang="en-US" dirty="0" smtClean="0"/>
              <a:t>. This can</a:t>
            </a:r>
            <a:r>
              <a:rPr lang="en-US" baseline="0" dirty="0" smtClean="0"/>
              <a:t> be very helpful with business letter writing.</a:t>
            </a:r>
            <a:endParaRPr lang="en-US" dirty="0"/>
          </a:p>
        </p:txBody>
      </p:sp>
      <p:sp>
        <p:nvSpPr>
          <p:cNvPr id="4" name="Slide Number Placeholder 3"/>
          <p:cNvSpPr>
            <a:spLocks noGrp="1"/>
          </p:cNvSpPr>
          <p:nvPr>
            <p:ph type="sldNum" sz="quarter" idx="10"/>
          </p:nvPr>
        </p:nvSpPr>
        <p:spPr/>
        <p:txBody>
          <a:bodyPr/>
          <a:lstStyle/>
          <a:p>
            <a:fld id="{88ADDA8E-F1FE-4702-89FD-7D4E28BF10FB}" type="slidenum">
              <a:rPr lang="en-US" smtClean="0"/>
              <a:t>17</a:t>
            </a:fld>
            <a:endParaRPr lang="en-US" dirty="0"/>
          </a:p>
        </p:txBody>
      </p:sp>
    </p:spTree>
    <p:extLst>
      <p:ext uri="{BB962C8B-B14F-4D97-AF65-F5344CB8AC3E}">
        <p14:creationId xmlns:p14="http://schemas.microsoft.com/office/powerpoint/2010/main" val="26266559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By using the </a:t>
            </a:r>
            <a:r>
              <a:rPr lang="en-US" b="1" dirty="0" smtClean="0"/>
              <a:t>Date &amp; Time </a:t>
            </a:r>
            <a:r>
              <a:rPr lang="en-US" dirty="0" smtClean="0"/>
              <a:t>command, you can select from a variety of formats to insert the current date and time in a document. After the date is</a:t>
            </a:r>
            <a:r>
              <a:rPr lang="en-US" baseline="0" dirty="0" smtClean="0"/>
              <a:t> inserted in a business letter, one to 10 blank lines, depending on the length of the letter, are inserted prior to typing the inside address.</a:t>
            </a:r>
            <a:endParaRPr lang="en-US" dirty="0"/>
          </a:p>
        </p:txBody>
      </p:sp>
      <p:sp>
        <p:nvSpPr>
          <p:cNvPr id="4" name="Slide Number Placeholder 3"/>
          <p:cNvSpPr>
            <a:spLocks noGrp="1"/>
          </p:cNvSpPr>
          <p:nvPr>
            <p:ph type="sldNum" sz="quarter" idx="10"/>
          </p:nvPr>
        </p:nvSpPr>
        <p:spPr/>
        <p:txBody>
          <a:bodyPr/>
          <a:lstStyle/>
          <a:p>
            <a:fld id="{88ADDA8E-F1FE-4702-89FD-7D4E28BF10FB}" type="slidenum">
              <a:rPr lang="en-US" smtClean="0"/>
              <a:t>18</a:t>
            </a:fld>
            <a:endParaRPr lang="en-US" dirty="0"/>
          </a:p>
        </p:txBody>
      </p:sp>
    </p:spTree>
    <p:extLst>
      <p:ext uri="{BB962C8B-B14F-4D97-AF65-F5344CB8AC3E}">
        <p14:creationId xmlns:p14="http://schemas.microsoft.com/office/powerpoint/2010/main" val="24469134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Business letters are typically single-spaced</a:t>
            </a:r>
            <a:r>
              <a:rPr lang="en-US" baseline="0" dirty="0" smtClean="0"/>
              <a:t> as shown here. Red and blue wavy underlines indicate potential spelling, grammar, or word usage errors.</a:t>
            </a:r>
            <a:endParaRPr lang="en-US" dirty="0"/>
          </a:p>
        </p:txBody>
      </p:sp>
      <p:sp>
        <p:nvSpPr>
          <p:cNvPr id="4" name="Slide Number Placeholder 3"/>
          <p:cNvSpPr>
            <a:spLocks noGrp="1"/>
          </p:cNvSpPr>
          <p:nvPr>
            <p:ph type="sldNum" sz="quarter" idx="10"/>
          </p:nvPr>
        </p:nvSpPr>
        <p:spPr/>
        <p:txBody>
          <a:bodyPr/>
          <a:lstStyle/>
          <a:p>
            <a:fld id="{88ADDA8E-F1FE-4702-89FD-7D4E28BF10FB}" type="slidenum">
              <a:rPr lang="en-US" smtClean="0"/>
              <a:t>19</a:t>
            </a:fld>
            <a:endParaRPr lang="en-US" dirty="0"/>
          </a:p>
        </p:txBody>
      </p:sp>
    </p:spTree>
    <p:extLst>
      <p:ext uri="{BB962C8B-B14F-4D97-AF65-F5344CB8AC3E}">
        <p14:creationId xmlns:p14="http://schemas.microsoft.com/office/powerpoint/2010/main" val="15190309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 the Find command to locate text in</a:t>
            </a:r>
            <a:r>
              <a:rPr lang="en-US" baseline="0" dirty="0" smtClean="0"/>
              <a:t> a document quickly. Use the Find and Replace command to make the same change, or to make more than one change at a time in a document. A find or find and replace operation begins from the location of the insertion point and proceeds to the end of the document. Therefore, start at the top of a document. With </a:t>
            </a:r>
            <a:r>
              <a:rPr lang="en-US" i="1" baseline="0" dirty="0" smtClean="0"/>
              <a:t>ac</a:t>
            </a:r>
            <a:r>
              <a:rPr lang="en-US" baseline="0" dirty="0" smtClean="0"/>
              <a:t> typed in the search box, all matches are shown in the left pane.</a:t>
            </a:r>
            <a:endParaRPr lang="en-US" dirty="0"/>
          </a:p>
        </p:txBody>
      </p:sp>
      <p:sp>
        <p:nvSpPr>
          <p:cNvPr id="4" name="Slide Number Placeholder 3"/>
          <p:cNvSpPr>
            <a:spLocks noGrp="1"/>
          </p:cNvSpPr>
          <p:nvPr>
            <p:ph type="sldNum" sz="quarter" idx="10"/>
          </p:nvPr>
        </p:nvSpPr>
        <p:spPr/>
        <p:txBody>
          <a:bodyPr/>
          <a:lstStyle/>
          <a:p>
            <a:fld id="{88ADDA8E-F1FE-4702-89FD-7D4E28BF10FB}" type="slidenum">
              <a:rPr lang="en-US" smtClean="0"/>
              <a:t>20</a:t>
            </a:fld>
            <a:endParaRPr lang="en-US" dirty="0"/>
          </a:p>
        </p:txBody>
      </p:sp>
    </p:spTree>
    <p:extLst>
      <p:ext uri="{BB962C8B-B14F-4D97-AF65-F5344CB8AC3E}">
        <p14:creationId xmlns:p14="http://schemas.microsoft.com/office/powerpoint/2010/main" val="13286873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Tables are useful for organizing and presenting data.</a:t>
            </a:r>
            <a:r>
              <a:rPr lang="en-US" baseline="0" dirty="0" smtClean="0"/>
              <a:t> When you create a table in Word, you present the data in rows and columns.</a:t>
            </a:r>
          </a:p>
          <a:p>
            <a:endParaRPr lang="en-US" baseline="0" dirty="0" smtClean="0"/>
          </a:p>
          <a:p>
            <a:r>
              <a:rPr lang="en-US" baseline="0" dirty="0" smtClean="0"/>
              <a:t>When using Word to write business or personal letters, use a commonly approved letter format, and always use a clear writing style. </a:t>
            </a:r>
            <a:endParaRPr lang="en-US" dirty="0"/>
          </a:p>
        </p:txBody>
      </p:sp>
      <p:sp>
        <p:nvSpPr>
          <p:cNvPr id="4" name="Slide Number Placeholder 3"/>
          <p:cNvSpPr>
            <a:spLocks noGrp="1"/>
          </p:cNvSpPr>
          <p:nvPr>
            <p:ph type="sldNum" sz="quarter" idx="10"/>
          </p:nvPr>
        </p:nvSpPr>
        <p:spPr/>
        <p:txBody>
          <a:bodyPr/>
          <a:lstStyle/>
          <a:p>
            <a:fld id="{88ADDA8E-F1FE-4702-89FD-7D4E28BF10FB}" type="slidenum">
              <a:rPr lang="en-US" smtClean="0"/>
              <a:t>3</a:t>
            </a:fld>
            <a:endParaRPr lang="en-US" dirty="0"/>
          </a:p>
        </p:txBody>
      </p:sp>
    </p:spTree>
    <p:extLst>
      <p:ext uri="{BB962C8B-B14F-4D97-AF65-F5344CB8AC3E}">
        <p14:creationId xmlns:p14="http://schemas.microsoft.com/office/powerpoint/2010/main" val="35117178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Find and Replace dialog box, you can use</a:t>
            </a:r>
            <a:r>
              <a:rPr lang="en-US" baseline="0" dirty="0" smtClean="0"/>
              <a:t> </a:t>
            </a:r>
            <a:r>
              <a:rPr lang="en-US" i="1" baseline="0" dirty="0" smtClean="0"/>
              <a:t>Match case </a:t>
            </a:r>
            <a:r>
              <a:rPr lang="en-US" baseline="0" dirty="0" smtClean="0"/>
              <a:t>to match only upper- or lower-case text, you can replace all individual instances of a match with Replace or use Replace All to replace all occasions of the match. The Find and Replace dialog box opens with the same settings used the last time it was open.</a:t>
            </a:r>
            <a:endParaRPr lang="en-US" dirty="0"/>
          </a:p>
        </p:txBody>
      </p:sp>
      <p:sp>
        <p:nvSpPr>
          <p:cNvPr id="4" name="Slide Number Placeholder 3"/>
          <p:cNvSpPr>
            <a:spLocks noGrp="1"/>
          </p:cNvSpPr>
          <p:nvPr>
            <p:ph type="sldNum" sz="quarter" idx="10"/>
          </p:nvPr>
        </p:nvSpPr>
        <p:spPr/>
        <p:txBody>
          <a:bodyPr/>
          <a:lstStyle/>
          <a:p>
            <a:fld id="{88ADDA8E-F1FE-4702-89FD-7D4E28BF10FB}" type="slidenum">
              <a:rPr lang="en-US" smtClean="0"/>
              <a:t>21</a:t>
            </a:fld>
            <a:endParaRPr lang="en-US" dirty="0"/>
          </a:p>
        </p:txBody>
      </p:sp>
    </p:spTree>
    <p:extLst>
      <p:ext uri="{BB962C8B-B14F-4D97-AF65-F5344CB8AC3E}">
        <p14:creationId xmlns:p14="http://schemas.microsoft.com/office/powerpoint/2010/main" val="30427827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By using Word’s </a:t>
            </a:r>
            <a:r>
              <a:rPr lang="en-US" b="1" dirty="0" smtClean="0"/>
              <a:t>drag-and-drop </a:t>
            </a:r>
            <a:r>
              <a:rPr lang="en-US" dirty="0" smtClean="0"/>
              <a:t>feature, you can use the mouse to drag selected text from one location to another. You can also select text quickly</a:t>
            </a:r>
            <a:r>
              <a:rPr lang="en-US" baseline="0" dirty="0" smtClean="0"/>
              <a:t> once you master the techniques in this table.</a:t>
            </a:r>
            <a:endParaRPr lang="en-US" dirty="0"/>
          </a:p>
        </p:txBody>
      </p:sp>
      <p:sp>
        <p:nvSpPr>
          <p:cNvPr id="4" name="Slide Number Placeholder 3"/>
          <p:cNvSpPr>
            <a:spLocks noGrp="1"/>
          </p:cNvSpPr>
          <p:nvPr>
            <p:ph type="sldNum" sz="quarter" idx="10"/>
          </p:nvPr>
        </p:nvSpPr>
        <p:spPr/>
        <p:txBody>
          <a:bodyPr/>
          <a:lstStyle/>
          <a:p>
            <a:fld id="{88ADDA8E-F1FE-4702-89FD-7D4E28BF10FB}" type="slidenum">
              <a:rPr lang="en-US" smtClean="0"/>
              <a:t>22</a:t>
            </a:fld>
            <a:endParaRPr lang="en-US" dirty="0"/>
          </a:p>
        </p:txBody>
      </p:sp>
    </p:spTree>
    <p:extLst>
      <p:ext uri="{BB962C8B-B14F-4D97-AF65-F5344CB8AC3E}">
        <p14:creationId xmlns:p14="http://schemas.microsoft.com/office/powerpoint/2010/main" val="15271947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Word compares your typing to words in the Office dictionary and compares your phrases and punctuation to a list of grammar rules.</a:t>
            </a:r>
            <a:r>
              <a:rPr lang="en-US" baseline="0" dirty="0" smtClean="0"/>
              <a:t> This automatic proofing is set by default. It is important to recognize, however, that Word will not flag the word </a:t>
            </a:r>
            <a:r>
              <a:rPr lang="en-US" i="1" baseline="0" dirty="0" smtClean="0"/>
              <a:t>sign</a:t>
            </a:r>
            <a:r>
              <a:rPr lang="en-US" baseline="0" dirty="0" smtClean="0"/>
              <a:t>, for example, as a misspelled word even though you intended to type </a:t>
            </a:r>
            <a:r>
              <a:rPr lang="en-US" i="1" baseline="0" dirty="0" smtClean="0"/>
              <a:t>sing a song </a:t>
            </a:r>
            <a:r>
              <a:rPr lang="en-US" baseline="0" dirty="0" smtClean="0"/>
              <a:t>rather than </a:t>
            </a:r>
            <a:r>
              <a:rPr lang="en-US" i="1" baseline="0" dirty="0" smtClean="0"/>
              <a:t>sign a song</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88ADDA8E-F1FE-4702-89FD-7D4E28BF10FB}" type="slidenum">
              <a:rPr lang="en-US" smtClean="0"/>
              <a:t>23</a:t>
            </a:fld>
            <a:endParaRPr lang="en-US" dirty="0"/>
          </a:p>
        </p:txBody>
      </p:sp>
    </p:spTree>
    <p:extLst>
      <p:ext uri="{BB962C8B-B14F-4D97-AF65-F5344CB8AC3E}">
        <p14:creationId xmlns:p14="http://schemas.microsoft.com/office/powerpoint/2010/main" val="20579462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should always use Spellcheck</a:t>
            </a:r>
            <a:r>
              <a:rPr lang="en-US" baseline="0" dirty="0" smtClean="0"/>
              <a:t> for your documents. Use the Spelling &amp; Grammar button on the Review tab or simply press F7. </a:t>
            </a:r>
            <a:endParaRPr lang="en-US" dirty="0"/>
          </a:p>
        </p:txBody>
      </p:sp>
      <p:sp>
        <p:nvSpPr>
          <p:cNvPr id="4" name="Slide Number Placeholder 3"/>
          <p:cNvSpPr>
            <a:spLocks noGrp="1"/>
          </p:cNvSpPr>
          <p:nvPr>
            <p:ph type="sldNum" sz="quarter" idx="10"/>
          </p:nvPr>
        </p:nvSpPr>
        <p:spPr/>
        <p:txBody>
          <a:bodyPr/>
          <a:lstStyle/>
          <a:p>
            <a:fld id="{88ADDA8E-F1FE-4702-89FD-7D4E28BF10FB}" type="slidenum">
              <a:rPr lang="en-US" smtClean="0"/>
              <a:t>24</a:t>
            </a:fld>
            <a:endParaRPr lang="en-US" dirty="0"/>
          </a:p>
        </p:txBody>
      </p:sp>
    </p:spTree>
    <p:extLst>
      <p:ext uri="{BB962C8B-B14F-4D97-AF65-F5344CB8AC3E}">
        <p14:creationId xmlns:p14="http://schemas.microsoft.com/office/powerpoint/2010/main" val="20039029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a:t>
            </a:r>
            <a:r>
              <a:rPr lang="en-US" b="1" dirty="0" smtClean="0"/>
              <a:t>thesaurus</a:t>
            </a:r>
            <a:r>
              <a:rPr lang="en-US" dirty="0" smtClean="0"/>
              <a:t> is a research tool that lists</a:t>
            </a:r>
            <a:r>
              <a:rPr lang="en-US" baseline="0" dirty="0" smtClean="0"/>
              <a:t> </a:t>
            </a:r>
            <a:r>
              <a:rPr lang="en-US" b="1" dirty="0" smtClean="0"/>
              <a:t>synonyms</a:t>
            </a:r>
            <a:r>
              <a:rPr lang="en-US" b="0" dirty="0" smtClean="0"/>
              <a:t>—words</a:t>
            </a:r>
            <a:r>
              <a:rPr lang="en-US" dirty="0" smtClean="0"/>
              <a:t> that have the same or similar meaning to the word you selected. When you right-click</a:t>
            </a:r>
            <a:r>
              <a:rPr lang="en-US" baseline="0" dirty="0" smtClean="0"/>
              <a:t> a word in a document and click Thesaurus, the Thesaurus pane opens on the right. A word can then be selected to replace the existing word.</a:t>
            </a:r>
            <a:endParaRPr lang="en-US" dirty="0"/>
          </a:p>
        </p:txBody>
      </p:sp>
      <p:sp>
        <p:nvSpPr>
          <p:cNvPr id="4" name="Slide Number Placeholder 3"/>
          <p:cNvSpPr>
            <a:spLocks noGrp="1"/>
          </p:cNvSpPr>
          <p:nvPr>
            <p:ph type="sldNum" sz="quarter" idx="10"/>
          </p:nvPr>
        </p:nvSpPr>
        <p:spPr/>
        <p:txBody>
          <a:bodyPr/>
          <a:lstStyle/>
          <a:p>
            <a:fld id="{88ADDA8E-F1FE-4702-89FD-7D4E28BF10FB}" type="slidenum">
              <a:rPr lang="en-US" smtClean="0"/>
              <a:t>25</a:t>
            </a:fld>
            <a:endParaRPr lang="en-US" dirty="0"/>
          </a:p>
        </p:txBody>
      </p:sp>
    </p:spTree>
    <p:extLst>
      <p:ext uri="{BB962C8B-B14F-4D97-AF65-F5344CB8AC3E}">
        <p14:creationId xmlns:p14="http://schemas.microsoft.com/office/powerpoint/2010/main" val="13130442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 Word’s Envelopes command on the Mailings label to format and print an envelope. The default envelope size is a standard business envelope referred to as a Size 10.</a:t>
            </a:r>
            <a:endParaRPr lang="en-US" dirty="0"/>
          </a:p>
        </p:txBody>
      </p:sp>
      <p:sp>
        <p:nvSpPr>
          <p:cNvPr id="4" name="Slide Number Placeholder 3"/>
          <p:cNvSpPr>
            <a:spLocks noGrp="1"/>
          </p:cNvSpPr>
          <p:nvPr>
            <p:ph type="sldNum" sz="quarter" idx="10"/>
          </p:nvPr>
        </p:nvSpPr>
        <p:spPr/>
        <p:txBody>
          <a:bodyPr/>
          <a:lstStyle/>
          <a:p>
            <a:fld id="{88ADDA8E-F1FE-4702-89FD-7D4E28BF10FB}" type="slidenum">
              <a:rPr lang="en-US" smtClean="0"/>
              <a:t>26</a:t>
            </a:fld>
            <a:endParaRPr lang="en-US" dirty="0"/>
          </a:p>
        </p:txBody>
      </p:sp>
    </p:spTree>
    <p:extLst>
      <p:ext uri="{BB962C8B-B14F-4D97-AF65-F5344CB8AC3E}">
        <p14:creationId xmlns:p14="http://schemas.microsoft.com/office/powerpoint/2010/main" val="5910235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a:t>
            </a:r>
            <a:r>
              <a:rPr lang="en-US" b="1" dirty="0" smtClean="0"/>
              <a:t>table</a:t>
            </a:r>
            <a:r>
              <a:rPr lang="en-US" dirty="0" smtClean="0"/>
              <a:t> is an arrangement of information organized into rows and columns. The intersection of a row and a column in a table creates a box called a </a:t>
            </a:r>
            <a:r>
              <a:rPr lang="en-US" b="1" dirty="0" smtClean="0"/>
              <a:t>cell</a:t>
            </a:r>
            <a:r>
              <a:rPr lang="en-US" dirty="0" smtClean="0"/>
              <a:t> into which you can type. Tables are useful to present information in a logical and orderly format.</a:t>
            </a:r>
            <a:r>
              <a:rPr lang="en-US" baseline="0" dirty="0" smtClean="0"/>
              <a:t> This could be a schedule, a list of classes, or a variety of other information, including a </a:t>
            </a:r>
            <a:r>
              <a:rPr lang="en-US" sz="1200" kern="1200" dirty="0" smtClean="0">
                <a:solidFill>
                  <a:schemeClr val="tx1"/>
                </a:solidFill>
                <a:effectLst/>
                <a:latin typeface="+mn-lt"/>
                <a:ea typeface="+mn-ea"/>
                <a:cs typeface="+mn-cs"/>
              </a:rPr>
              <a:t>resume</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88ADDA8E-F1FE-4702-89FD-7D4E28BF10FB}" type="slidenum">
              <a:rPr lang="en-US" smtClean="0"/>
              <a:t>4</a:t>
            </a:fld>
            <a:endParaRPr lang="en-US" dirty="0"/>
          </a:p>
        </p:txBody>
      </p:sp>
    </p:spTree>
    <p:extLst>
      <p:ext uri="{BB962C8B-B14F-4D97-AF65-F5344CB8AC3E}">
        <p14:creationId xmlns:p14="http://schemas.microsoft.com/office/powerpoint/2010/main" val="18618349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Text typed in a table is inserted at the insertion point.</a:t>
            </a:r>
          </a:p>
          <a:p>
            <a:endParaRPr lang="en-US" dirty="0" smtClean="0"/>
          </a:p>
          <a:p>
            <a:r>
              <a:rPr lang="en-US" dirty="0" smtClean="0"/>
              <a:t>If you have text in a document</a:t>
            </a:r>
            <a:r>
              <a:rPr lang="en-US" baseline="0" dirty="0" smtClean="0"/>
              <a:t> that you’d like to convert to a table, use commas or tabs within paragraphs to signal Word to create a column. Then, on the Insert tab, click Table, and click Convert Text to Table.</a:t>
            </a:r>
            <a:endParaRPr lang="en-US" dirty="0"/>
          </a:p>
        </p:txBody>
      </p:sp>
      <p:sp>
        <p:nvSpPr>
          <p:cNvPr id="4" name="Slide Number Placeholder 3"/>
          <p:cNvSpPr>
            <a:spLocks noGrp="1"/>
          </p:cNvSpPr>
          <p:nvPr>
            <p:ph type="sldNum" sz="quarter" idx="10"/>
          </p:nvPr>
        </p:nvSpPr>
        <p:spPr/>
        <p:txBody>
          <a:bodyPr/>
          <a:lstStyle/>
          <a:p>
            <a:fld id="{88ADDA8E-F1FE-4702-89FD-7D4E28BF10FB}" type="slidenum">
              <a:rPr lang="en-US" smtClean="0"/>
              <a:t>5</a:t>
            </a:fld>
            <a:endParaRPr lang="en-US" dirty="0"/>
          </a:p>
        </p:txBody>
      </p:sp>
    </p:spTree>
    <p:extLst>
      <p:ext uri="{BB962C8B-B14F-4D97-AF65-F5344CB8AC3E}">
        <p14:creationId xmlns:p14="http://schemas.microsoft.com/office/powerpoint/2010/main" val="9072772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Bullets can be added to text</a:t>
            </a:r>
            <a:r>
              <a:rPr lang="en-US" baseline="0" dirty="0" smtClean="0"/>
              <a:t> in one or more cells in a table.</a:t>
            </a:r>
            <a:endParaRPr lang="en-US" dirty="0"/>
          </a:p>
        </p:txBody>
      </p:sp>
      <p:sp>
        <p:nvSpPr>
          <p:cNvPr id="4" name="Slide Number Placeholder 3"/>
          <p:cNvSpPr>
            <a:spLocks noGrp="1"/>
          </p:cNvSpPr>
          <p:nvPr>
            <p:ph type="sldNum" sz="quarter" idx="10"/>
          </p:nvPr>
        </p:nvSpPr>
        <p:spPr/>
        <p:txBody>
          <a:bodyPr/>
          <a:lstStyle/>
          <a:p>
            <a:fld id="{88ADDA8E-F1FE-4702-89FD-7D4E28BF10FB}" type="slidenum">
              <a:rPr lang="en-US" smtClean="0"/>
              <a:t>6</a:t>
            </a:fld>
            <a:endParaRPr lang="en-US" dirty="0"/>
          </a:p>
        </p:txBody>
      </p:sp>
    </p:spTree>
    <p:extLst>
      <p:ext uri="{BB962C8B-B14F-4D97-AF65-F5344CB8AC3E}">
        <p14:creationId xmlns:p14="http://schemas.microsoft.com/office/powerpoint/2010/main" val="9563030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you create a table, all of the columns are of equal width. Adjusting column width by dragging a column border adjusts only the width of the column. Adjusting column width with the Width box simultaneously</a:t>
            </a:r>
            <a:r>
              <a:rPr lang="en-US" baseline="0" dirty="0" smtClean="0"/>
              <a:t> adjusts the right border of the table. </a:t>
            </a:r>
            <a:r>
              <a:rPr lang="en-US" dirty="0" smtClean="0"/>
              <a:t>Column widths</a:t>
            </a:r>
            <a:r>
              <a:rPr lang="en-US" baseline="0" dirty="0" smtClean="0"/>
              <a:t> can also be adjusted by dragging the Move Table Column markers on the ruler.</a:t>
            </a:r>
            <a:endParaRPr lang="en-US" dirty="0"/>
          </a:p>
        </p:txBody>
      </p:sp>
      <p:sp>
        <p:nvSpPr>
          <p:cNvPr id="4" name="Slide Number Placeholder 3"/>
          <p:cNvSpPr>
            <a:spLocks noGrp="1"/>
          </p:cNvSpPr>
          <p:nvPr>
            <p:ph type="sldNum" sz="quarter" idx="10"/>
          </p:nvPr>
        </p:nvSpPr>
        <p:spPr/>
        <p:txBody>
          <a:bodyPr/>
          <a:lstStyle/>
          <a:p>
            <a:fld id="{88ADDA8E-F1FE-4702-89FD-7D4E28BF10FB}" type="slidenum">
              <a:rPr lang="en-US" smtClean="0"/>
              <a:t>7</a:t>
            </a:fld>
            <a:endParaRPr lang="en-US" dirty="0"/>
          </a:p>
        </p:txBody>
      </p:sp>
    </p:spTree>
    <p:extLst>
      <p:ext uri="{BB962C8B-B14F-4D97-AF65-F5344CB8AC3E}">
        <p14:creationId xmlns:p14="http://schemas.microsoft.com/office/powerpoint/2010/main" val="23569137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t>
            </a:r>
            <a:r>
              <a:rPr lang="en-US" b="1" dirty="0" smtClean="0"/>
              <a:t>One-click</a:t>
            </a:r>
            <a:r>
              <a:rPr lang="en-US" b="1" baseline="0" dirty="0" smtClean="0"/>
              <a:t> Row/Column Insertion </a:t>
            </a:r>
            <a:r>
              <a:rPr lang="en-US" baseline="0" dirty="0" smtClean="0"/>
              <a:t>button on the left edge or top of a table can be used to easily and quickly insert a row or column in a table.</a:t>
            </a:r>
          </a:p>
          <a:p>
            <a:endParaRPr lang="en-US" baseline="0" dirty="0" smtClean="0"/>
          </a:p>
          <a:p>
            <a:r>
              <a:rPr lang="en-US" baseline="0" dirty="0" smtClean="0"/>
              <a:t>When the insertion point is in the last cell in the bottom row of a table, you can add a row by pressing the Tab key.</a:t>
            </a:r>
            <a:endParaRPr lang="en-US" dirty="0"/>
          </a:p>
        </p:txBody>
      </p:sp>
      <p:sp>
        <p:nvSpPr>
          <p:cNvPr id="4" name="Slide Number Placeholder 3"/>
          <p:cNvSpPr>
            <a:spLocks noGrp="1"/>
          </p:cNvSpPr>
          <p:nvPr>
            <p:ph type="sldNum" sz="quarter" idx="10"/>
          </p:nvPr>
        </p:nvSpPr>
        <p:spPr/>
        <p:txBody>
          <a:bodyPr/>
          <a:lstStyle/>
          <a:p>
            <a:fld id="{88ADDA8E-F1FE-4702-89FD-7D4E28BF10FB}" type="slidenum">
              <a:rPr lang="en-US" smtClean="0"/>
              <a:t>8</a:t>
            </a:fld>
            <a:endParaRPr lang="en-US" dirty="0"/>
          </a:p>
        </p:txBody>
      </p:sp>
    </p:spTree>
    <p:extLst>
      <p:ext uri="{BB962C8B-B14F-4D97-AF65-F5344CB8AC3E}">
        <p14:creationId xmlns:p14="http://schemas.microsoft.com/office/powerpoint/2010/main" val="20742531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can merge cells by selecting the cells that you want to merge and then</a:t>
            </a:r>
            <a:r>
              <a:rPr lang="en-US" baseline="0" dirty="0" smtClean="0"/>
              <a:t> right-click and select Merge Cells.</a:t>
            </a:r>
            <a:endParaRPr lang="en-US" dirty="0"/>
          </a:p>
        </p:txBody>
      </p:sp>
      <p:sp>
        <p:nvSpPr>
          <p:cNvPr id="4" name="Slide Number Placeholder 3"/>
          <p:cNvSpPr>
            <a:spLocks noGrp="1"/>
          </p:cNvSpPr>
          <p:nvPr>
            <p:ph type="sldNum" sz="quarter" idx="10"/>
          </p:nvPr>
        </p:nvSpPr>
        <p:spPr/>
        <p:txBody>
          <a:bodyPr/>
          <a:lstStyle/>
          <a:p>
            <a:fld id="{88ADDA8E-F1FE-4702-89FD-7D4E28BF10FB}" type="slidenum">
              <a:rPr lang="en-US" smtClean="0"/>
              <a:t>9</a:t>
            </a:fld>
            <a:endParaRPr lang="en-US" dirty="0"/>
          </a:p>
        </p:txBody>
      </p:sp>
    </p:spTree>
    <p:extLst>
      <p:ext uri="{BB962C8B-B14F-4D97-AF65-F5344CB8AC3E}">
        <p14:creationId xmlns:p14="http://schemas.microsoft.com/office/powerpoint/2010/main" val="12758289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you create a table,</a:t>
            </a:r>
            <a:r>
              <a:rPr lang="en-US" baseline="0" dirty="0" smtClean="0"/>
              <a:t> all of the cells have black ½-point, single-line, solid-line borders and there is no shading in the cells of the table. You can change cell or table borders and add shading to one or more cells in the Borders and Shading dialog box. </a:t>
            </a:r>
            <a:endParaRPr lang="en-US" dirty="0"/>
          </a:p>
        </p:txBody>
      </p:sp>
      <p:sp>
        <p:nvSpPr>
          <p:cNvPr id="4" name="Slide Number Placeholder 3"/>
          <p:cNvSpPr>
            <a:spLocks noGrp="1"/>
          </p:cNvSpPr>
          <p:nvPr>
            <p:ph type="sldNum" sz="quarter" idx="10"/>
          </p:nvPr>
        </p:nvSpPr>
        <p:spPr/>
        <p:txBody>
          <a:bodyPr/>
          <a:lstStyle/>
          <a:p>
            <a:fld id="{88ADDA8E-F1FE-4702-89FD-7D4E28BF10FB}" type="slidenum">
              <a:rPr lang="en-US" smtClean="0"/>
              <a:t>10</a:t>
            </a:fld>
            <a:endParaRPr lang="en-US" dirty="0"/>
          </a:p>
        </p:txBody>
      </p:sp>
    </p:spTree>
    <p:extLst>
      <p:ext uri="{BB962C8B-B14F-4D97-AF65-F5344CB8AC3E}">
        <p14:creationId xmlns:p14="http://schemas.microsoft.com/office/powerpoint/2010/main" val="11896492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 Id="rId3" Type="http://schemas.openxmlformats.org/officeDocument/2006/relationships/image" Target="../media/image2.ti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cxnSp>
        <p:nvCxnSpPr>
          <p:cNvPr id="4" name="Straight Connector 3"/>
          <p:cNvCxnSpPr/>
          <p:nvPr userDrawn="1"/>
        </p:nvCxnSpPr>
        <p:spPr>
          <a:xfrm>
            <a:off x="0" y="6788569"/>
            <a:ext cx="12192000" cy="69431"/>
          </a:xfrm>
          <a:prstGeom prst="line">
            <a:avLst/>
          </a:prstGeom>
          <a:ln w="171450">
            <a:solidFill>
              <a:srgbClr val="C77043"/>
            </a:solidFill>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26577925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6" name="Freeform 5"/>
          <p:cNvSpPr/>
          <p:nvPr/>
        </p:nvSpPr>
        <p:spPr bwMode="ltGray">
          <a:xfrm rot="5400000">
            <a:off x="5818001" y="198457"/>
            <a:ext cx="559173" cy="12188825"/>
          </a:xfrm>
          <a:custGeom>
            <a:avLst/>
            <a:gdLst/>
            <a:ahLst/>
            <a:cxnLst/>
            <a:rect l="l" t="t" r="r" b="b"/>
            <a:pathLst>
              <a:path w="904412" h="9144000">
                <a:moveTo>
                  <a:pt x="0" y="0"/>
                </a:moveTo>
                <a:lnTo>
                  <a:pt x="904412" y="0"/>
                </a:lnTo>
                <a:lnTo>
                  <a:pt x="904412" y="9144000"/>
                </a:lnTo>
                <a:lnTo>
                  <a:pt x="391235" y="9144000"/>
                </a:lnTo>
                <a:cubicBezTo>
                  <a:pt x="445385" y="6730684"/>
                  <a:pt x="250230" y="1995757"/>
                  <a:pt x="0" y="0"/>
                </a:cubicBezTo>
                <a:close/>
              </a:path>
            </a:pathLst>
          </a:custGeom>
          <a:ln/>
        </p:spPr>
        <p:style>
          <a:lnRef idx="0">
            <a:schemeClr val="accent4"/>
          </a:lnRef>
          <a:fillRef idx="3">
            <a:schemeClr val="accent4"/>
          </a:fillRef>
          <a:effectRef idx="3">
            <a:schemeClr val="accent4"/>
          </a:effectRef>
          <a:fontRef idx="minor">
            <a:schemeClr val="lt1"/>
          </a:fontRef>
        </p:style>
        <p:txBody>
          <a:bodyPr rtlCol="0" anchor="ctr"/>
          <a:lstStyle/>
          <a:p>
            <a:pPr algn="ctr"/>
            <a:endParaRPr dirty="0"/>
          </a:p>
        </p:txBody>
      </p:sp>
      <p:sp>
        <p:nvSpPr>
          <p:cNvPr id="7" name="Rectangle 6"/>
          <p:cNvSpPr/>
          <p:nvPr userDrawn="1"/>
        </p:nvSpPr>
        <p:spPr>
          <a:xfrm>
            <a:off x="0" y="365125"/>
            <a:ext cx="12192000" cy="1016889"/>
          </a:xfrm>
          <a:prstGeom prst="rect">
            <a:avLst/>
          </a:prstGeom>
          <a:solidFill>
            <a:srgbClr val="8CB372"/>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838200" y="365125"/>
            <a:ext cx="10515600" cy="1016889"/>
          </a:xfrm>
        </p:spPr>
        <p:txBody>
          <a:bodyPr/>
          <a:lstStyle>
            <a:lvl1pPr>
              <a:defRPr>
                <a:latin typeface="Arial Rounded MT Bold" panose="020F070403050403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838200" y="1546743"/>
            <a:ext cx="10515600" cy="4171231"/>
          </a:xfrm>
          <a:solidFill>
            <a:schemeClr val="bg1">
              <a:alpha val="29000"/>
            </a:schemeClr>
          </a:solidFill>
          <a:scene3d>
            <a:camera prst="orthographicFront"/>
            <a:lightRig rig="threePt" dir="t"/>
          </a:scene3d>
          <a:sp3d>
            <a:bevelT/>
          </a:sp3d>
        </p:spPr>
        <p:txBody>
          <a:bodyPr vert="horz" lIns="91440" tIns="45720" rIns="91440" bIns="45720" numCol="2" rtlCol="0">
            <a:normAutofit/>
          </a:bodyPr>
          <a:lstStyle>
            <a:lvl1pPr>
              <a:defRPr lang="en-US" sz="3000" smtClean="0"/>
            </a:lvl1pPr>
            <a:lvl2pPr>
              <a:defRPr lang="en-US" smtClean="0"/>
            </a:lvl2pPr>
            <a:lvl3pPr>
              <a:defRPr lang="en-US" smtClean="0"/>
            </a:lvl3pPr>
            <a:lvl4pPr>
              <a:defRPr lang="en-US" smtClean="0"/>
            </a:lvl4pPr>
            <a:lvl5pPr>
              <a:defRPr lang="en-US"/>
            </a:lvl5pPr>
          </a:lstStyle>
          <a:p>
            <a:pPr lvl="0"/>
            <a:r>
              <a:rPr lang="en-US" dirty="0" smtClean="0"/>
              <a:t>Edit Master text styles</a:t>
            </a:r>
          </a:p>
          <a:p>
            <a:pPr lvl="1"/>
            <a:r>
              <a:rPr lang="en-US" dirty="0" smtClean="0"/>
              <a:t>Second level</a:t>
            </a:r>
          </a:p>
          <a:p>
            <a:pPr lvl="2"/>
            <a:r>
              <a:rPr lang="en-US" dirty="0" smtClean="0"/>
              <a:t>Third level</a:t>
            </a:r>
          </a:p>
        </p:txBody>
      </p:sp>
      <p:sp>
        <p:nvSpPr>
          <p:cNvPr id="8" name="Rectangle 72"/>
          <p:cNvSpPr/>
          <p:nvPr userDrawn="1"/>
        </p:nvSpPr>
        <p:spPr bwMode="ltGray">
          <a:xfrm rot="5400000">
            <a:off x="5630360" y="160425"/>
            <a:ext cx="928099" cy="12188825"/>
          </a:xfrm>
          <a:custGeom>
            <a:avLst/>
            <a:gdLst/>
            <a:ahLst/>
            <a:cxnLst/>
            <a:rect l="l" t="t" r="r" b="b"/>
            <a:pathLst>
              <a:path w="1096862" h="9144000">
                <a:moveTo>
                  <a:pt x="1096861" y="9136375"/>
                </a:moveTo>
                <a:lnTo>
                  <a:pt x="1096861" y="0"/>
                </a:lnTo>
                <a:lnTo>
                  <a:pt x="1096862" y="0"/>
                </a:lnTo>
                <a:lnTo>
                  <a:pt x="1096862" y="9136375"/>
                </a:lnTo>
                <a:close/>
                <a:moveTo>
                  <a:pt x="0" y="0"/>
                </a:moveTo>
                <a:lnTo>
                  <a:pt x="142171" y="0"/>
                </a:lnTo>
                <a:cubicBezTo>
                  <a:pt x="214017" y="532804"/>
                  <a:pt x="281641" y="1260834"/>
                  <a:pt x="340913" y="2087809"/>
                </a:cubicBezTo>
                <a:cubicBezTo>
                  <a:pt x="492781" y="4358443"/>
                  <a:pt x="587048" y="7374964"/>
                  <a:pt x="547354" y="9144000"/>
                </a:cubicBezTo>
                <a:lnTo>
                  <a:pt x="452132" y="9144000"/>
                </a:lnTo>
                <a:cubicBezTo>
                  <a:pt x="484963" y="4670358"/>
                  <a:pt x="240277" y="2482661"/>
                  <a:pt x="0" y="0"/>
                </a:cubicBezTo>
                <a:close/>
              </a:path>
            </a:pathLst>
          </a:custGeom>
          <a:ln/>
        </p:spPr>
        <p:style>
          <a:lnRef idx="0">
            <a:schemeClr val="accent2"/>
          </a:lnRef>
          <a:fillRef idx="3">
            <a:schemeClr val="accent2"/>
          </a:fillRef>
          <a:effectRef idx="3">
            <a:schemeClr val="accent2"/>
          </a:effectRef>
          <a:fontRef idx="minor">
            <a:schemeClr val="lt1"/>
          </a:fontRef>
        </p:style>
        <p:txBody>
          <a:bodyPr rtlCol="0" anchor="ctr"/>
          <a:lstStyle/>
          <a:p>
            <a:pPr lvl="0" algn="ctr"/>
            <a:endParaRPr dirty="0"/>
          </a:p>
        </p:txBody>
      </p:sp>
    </p:spTree>
    <p:extLst>
      <p:ext uri="{BB962C8B-B14F-4D97-AF65-F5344CB8AC3E}">
        <p14:creationId xmlns:p14="http://schemas.microsoft.com/office/powerpoint/2010/main" val="20148146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714917"/>
            <a:ext cx="12192000" cy="2116394"/>
          </a:xfrm>
          <a:prstGeom prst="rect">
            <a:avLst/>
          </a:prstGeom>
        </p:spPr>
      </p:pic>
      <p:pic>
        <p:nvPicPr>
          <p:cNvPr id="7" name="Content Placeholder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022" y="75062"/>
            <a:ext cx="12250022" cy="719044"/>
          </a:xfrm>
          <a:prstGeom prst="rect">
            <a:avLst/>
          </a:prstGeom>
          <a:effectLst>
            <a:reflection blurRad="533400" stA="38000" endPos="95000" dist="279400" dir="5400000" sy="-100000" algn="bl" rotWithShape="0"/>
          </a:effectLst>
        </p:spPr>
      </p:pic>
      <p:sp>
        <p:nvSpPr>
          <p:cNvPr id="2" name="Title 1"/>
          <p:cNvSpPr>
            <a:spLocks noGrp="1"/>
          </p:cNvSpPr>
          <p:nvPr>
            <p:ph type="title" hasCustomPrompt="1"/>
          </p:nvPr>
        </p:nvSpPr>
        <p:spPr>
          <a:xfrm>
            <a:off x="1844209" y="3533774"/>
            <a:ext cx="8789878" cy="1198873"/>
          </a:xfrm>
        </p:spPr>
        <p:txBody>
          <a:bodyPr anchor="b"/>
          <a:lstStyle>
            <a:lvl1pPr>
              <a:defRPr sz="6000" baseline="0">
                <a:solidFill>
                  <a:schemeClr val="tx1"/>
                </a:solidFill>
                <a:latin typeface="Arial Rounded MT Bold" panose="020F0704030504030204" pitchFamily="34" charset="0"/>
              </a:defRPr>
            </a:lvl1pPr>
          </a:lstStyle>
          <a:p>
            <a:r>
              <a:rPr lang="en-US" dirty="0" smtClean="0"/>
              <a:t>Click to add chapter </a:t>
            </a:r>
            <a:endParaRPr lang="en-US" dirty="0"/>
          </a:p>
        </p:txBody>
      </p:sp>
      <p:pic>
        <p:nvPicPr>
          <p:cNvPr id="9" name="Content Placeholder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45" y="6744947"/>
            <a:ext cx="12192000" cy="113053"/>
          </a:xfrm>
          <a:prstGeom prst="rect">
            <a:avLst/>
          </a:prstGeom>
          <a:effectLst>
            <a:reflection blurRad="533400" stA="38000" endPos="65000" dist="546100" dir="5400000" sy="-100000" algn="bl" rotWithShape="0"/>
          </a:effectLst>
        </p:spPr>
      </p:pic>
      <p:cxnSp>
        <p:nvCxnSpPr>
          <p:cNvPr id="16" name="Straight Connector 15"/>
          <p:cNvCxnSpPr/>
          <p:nvPr userDrawn="1"/>
        </p:nvCxnSpPr>
        <p:spPr>
          <a:xfrm flipV="1">
            <a:off x="0" y="4752389"/>
            <a:ext cx="12192000" cy="1"/>
          </a:xfrm>
          <a:prstGeom prst="line">
            <a:avLst/>
          </a:prstGeom>
          <a:ln w="114300">
            <a:solidFill>
              <a:schemeClr val="accent2"/>
            </a:solidFill>
          </a:ln>
        </p:spPr>
        <p:style>
          <a:lnRef idx="3">
            <a:schemeClr val="accent6"/>
          </a:lnRef>
          <a:fillRef idx="0">
            <a:schemeClr val="accent6"/>
          </a:fillRef>
          <a:effectRef idx="2">
            <a:schemeClr val="accent6"/>
          </a:effectRef>
          <a:fontRef idx="minor">
            <a:schemeClr val="tx1"/>
          </a:fontRef>
        </p:style>
      </p:cxnSp>
      <p:grpSp>
        <p:nvGrpSpPr>
          <p:cNvPr id="17" name="squares"/>
          <p:cNvGrpSpPr/>
          <p:nvPr userDrawn="1"/>
        </p:nvGrpSpPr>
        <p:grpSpPr>
          <a:xfrm>
            <a:off x="0" y="4351776"/>
            <a:ext cx="1622332" cy="799981"/>
            <a:chOff x="0" y="452558"/>
            <a:chExt cx="914400" cy="524182"/>
          </a:xfrm>
        </p:grpSpPr>
        <p:sp>
          <p:nvSpPr>
            <p:cNvPr id="18" name="Rounded Rectangle 17"/>
            <p:cNvSpPr/>
            <p:nvPr/>
          </p:nvSpPr>
          <p:spPr>
            <a:xfrm>
              <a:off x="591671" y="452558"/>
              <a:ext cx="322729" cy="524180"/>
            </a:xfrm>
            <a:prstGeom prst="roundRect">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endParaRPr dirty="0"/>
            </a:p>
          </p:txBody>
        </p:sp>
        <p:sp>
          <p:nvSpPr>
            <p:cNvPr id="19" name="Rounded Rectangle 18"/>
            <p:cNvSpPr/>
            <p:nvPr/>
          </p:nvSpPr>
          <p:spPr>
            <a:xfrm>
              <a:off x="215154" y="452558"/>
              <a:ext cx="322729" cy="52418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0" name="Round Same Side Corner Rectangle 19"/>
            <p:cNvSpPr/>
            <p:nvPr/>
          </p:nvSpPr>
          <p:spPr>
            <a:xfrm rot="5400000">
              <a:off x="-181408" y="633966"/>
              <a:ext cx="524182" cy="161366"/>
            </a:xfrm>
            <a:prstGeom prst="round2SameRect">
              <a:avLst>
                <a:gd name="adj1" fmla="val 29167"/>
                <a:gd name="adj2" fmla="val 0"/>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endParaRPr dirty="0"/>
            </a:p>
          </p:txBody>
        </p:sp>
      </p:grpSp>
      <p:sp>
        <p:nvSpPr>
          <p:cNvPr id="3" name="Text Placeholder 2"/>
          <p:cNvSpPr>
            <a:spLocks noGrp="1"/>
          </p:cNvSpPr>
          <p:nvPr>
            <p:ph type="body" idx="1" hasCustomPrompt="1"/>
          </p:nvPr>
        </p:nvSpPr>
        <p:spPr>
          <a:xfrm>
            <a:off x="1821892" y="4834482"/>
            <a:ext cx="4268663" cy="634544"/>
          </a:xfrm>
        </p:spPr>
        <p:txBody>
          <a:bodyPr/>
          <a:lstStyle>
            <a:lvl1pPr marL="0" indent="0">
              <a:buNone/>
              <a:defRPr sz="2400" baseline="0">
                <a:solidFill>
                  <a:schemeClr val="tx1"/>
                </a:solidFill>
                <a:latin typeface="Arial Rounded MT Bold" panose="020F07040305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add chapter title</a:t>
            </a:r>
          </a:p>
        </p:txBody>
      </p:sp>
    </p:spTree>
    <p:extLst>
      <p:ext uri="{BB962C8B-B14F-4D97-AF65-F5344CB8AC3E}">
        <p14:creationId xmlns:p14="http://schemas.microsoft.com/office/powerpoint/2010/main" val="39492142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6B22313-8D2D-4016-9063-4AB55E53C32E}" type="datetimeFigureOut">
              <a:rPr lang="en-US" smtClean="0"/>
              <a:t>2/25/16</a:t>
            </a:fld>
            <a:endParaRPr lang="en-US" dirty="0"/>
          </a:p>
        </p:txBody>
      </p:sp>
      <p:sp>
        <p:nvSpPr>
          <p:cNvPr id="6" name="Footer Placeholder 5"/>
          <p:cNvSpPr>
            <a:spLocks noGrp="1"/>
          </p:cNvSpPr>
          <p:nvPr>
            <p:ph type="ftr" sz="quarter" idx="11"/>
          </p:nvPr>
        </p:nvSpPr>
        <p:spPr>
          <a:xfrm>
            <a:off x="3784159" y="6449316"/>
            <a:ext cx="4811202" cy="501650"/>
          </a:xfrm>
          <a:prstGeom prst="rect">
            <a:avLst/>
          </a:prstGeom>
        </p:spPr>
        <p:txBody>
          <a:bodyPr/>
          <a:lstStyle/>
          <a:p>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E4DE113E-183F-4A7B-BFA5-3F8FC3C84A14}" type="slidenum">
              <a:rPr lang="en-US" smtClean="0"/>
              <a:t>‹#›</a:t>
            </a:fld>
            <a:endParaRPr lang="en-US" dirty="0"/>
          </a:p>
        </p:txBody>
      </p:sp>
    </p:spTree>
    <p:extLst>
      <p:ext uri="{BB962C8B-B14F-4D97-AF65-F5344CB8AC3E}">
        <p14:creationId xmlns:p14="http://schemas.microsoft.com/office/powerpoint/2010/main" val="32907443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7"/>
          <p:cNvSpPr>
            <a:spLocks noGrp="1"/>
          </p:cNvSpPr>
          <p:nvPr>
            <p:ph type="ftr" sz="quarter" idx="11"/>
          </p:nvPr>
        </p:nvSpPr>
        <p:spPr>
          <a:xfrm>
            <a:off x="4040188" y="6492875"/>
            <a:ext cx="4114800" cy="365125"/>
          </a:xfrm>
          <a:prstGeom prst="rect">
            <a:avLst/>
          </a:prstGeom>
        </p:spPr>
        <p:txBody>
          <a:bodyPr/>
          <a:lstStyle/>
          <a:p>
            <a:endParaRPr lang="en-US" dirty="0"/>
          </a:p>
        </p:txBody>
      </p:sp>
    </p:spTree>
    <p:extLst>
      <p:ext uri="{BB962C8B-B14F-4D97-AF65-F5344CB8AC3E}">
        <p14:creationId xmlns:p14="http://schemas.microsoft.com/office/powerpoint/2010/main" val="20657543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6B22313-8D2D-4016-9063-4AB55E53C32E}" type="datetimeFigureOut">
              <a:rPr lang="en-US" smtClean="0"/>
              <a:t>2/25/16</a:t>
            </a:fld>
            <a:endParaRPr lang="en-US" dirty="0"/>
          </a:p>
        </p:txBody>
      </p:sp>
      <p:sp>
        <p:nvSpPr>
          <p:cNvPr id="4" name="Footer Placeholder 3"/>
          <p:cNvSpPr>
            <a:spLocks noGrp="1"/>
          </p:cNvSpPr>
          <p:nvPr>
            <p:ph type="ftr" sz="quarter" idx="11"/>
          </p:nvPr>
        </p:nvSpPr>
        <p:spPr>
          <a:xfrm>
            <a:off x="3784159" y="6449316"/>
            <a:ext cx="4811202" cy="501650"/>
          </a:xfrm>
          <a:prstGeom prst="rect">
            <a:avLst/>
          </a:prstGeom>
        </p:spPr>
        <p:txBody>
          <a:bodyPr/>
          <a:lstStyle/>
          <a:p>
            <a:endParaRPr lang="en-US" dirty="0"/>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E4DE113E-183F-4A7B-BFA5-3F8FC3C84A14}" type="slidenum">
              <a:rPr lang="en-US" smtClean="0"/>
              <a:t>‹#›</a:t>
            </a:fld>
            <a:endParaRPr lang="en-US" dirty="0"/>
          </a:p>
        </p:txBody>
      </p:sp>
    </p:spTree>
    <p:extLst>
      <p:ext uri="{BB962C8B-B14F-4D97-AF65-F5344CB8AC3E}">
        <p14:creationId xmlns:p14="http://schemas.microsoft.com/office/powerpoint/2010/main" val="3480166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E6B22313-8D2D-4016-9063-4AB55E53C32E}" type="datetimeFigureOut">
              <a:rPr lang="en-US" smtClean="0"/>
              <a:t>2/25/16</a:t>
            </a:fld>
            <a:endParaRPr lang="en-US" dirty="0"/>
          </a:p>
        </p:txBody>
      </p:sp>
      <p:sp>
        <p:nvSpPr>
          <p:cNvPr id="3" name="Footer Placeholder 2"/>
          <p:cNvSpPr>
            <a:spLocks noGrp="1"/>
          </p:cNvSpPr>
          <p:nvPr>
            <p:ph type="ftr" sz="quarter" idx="11"/>
          </p:nvPr>
        </p:nvSpPr>
        <p:spPr>
          <a:xfrm>
            <a:off x="3784159" y="6449316"/>
            <a:ext cx="4811202" cy="501650"/>
          </a:xfrm>
          <a:prstGeom prst="rect">
            <a:avLst/>
          </a:prstGeom>
        </p:spPr>
        <p:txBody>
          <a:bodyPr/>
          <a:lstStyle/>
          <a:p>
            <a:endParaRPr lang="en-US" dirty="0"/>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E4DE113E-183F-4A7B-BFA5-3F8FC3C84A14}" type="slidenum">
              <a:rPr lang="en-US" smtClean="0"/>
              <a:t>‹#›</a:t>
            </a:fld>
            <a:endParaRPr lang="en-US" dirty="0"/>
          </a:p>
        </p:txBody>
      </p:sp>
    </p:spTree>
    <p:extLst>
      <p:ext uri="{BB962C8B-B14F-4D97-AF65-F5344CB8AC3E}">
        <p14:creationId xmlns:p14="http://schemas.microsoft.com/office/powerpoint/2010/main" val="25694240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6B22313-8D2D-4016-9063-4AB55E53C32E}" type="datetimeFigureOut">
              <a:rPr lang="en-US" smtClean="0"/>
              <a:t>2/25/16</a:t>
            </a:fld>
            <a:endParaRPr lang="en-US" dirty="0"/>
          </a:p>
        </p:txBody>
      </p:sp>
      <p:sp>
        <p:nvSpPr>
          <p:cNvPr id="6" name="Footer Placeholder 5"/>
          <p:cNvSpPr>
            <a:spLocks noGrp="1"/>
          </p:cNvSpPr>
          <p:nvPr>
            <p:ph type="ftr" sz="quarter" idx="11"/>
          </p:nvPr>
        </p:nvSpPr>
        <p:spPr>
          <a:xfrm>
            <a:off x="3784159" y="6449316"/>
            <a:ext cx="4811202" cy="501650"/>
          </a:xfrm>
          <a:prstGeom prst="rect">
            <a:avLst/>
          </a:prstGeom>
        </p:spPr>
        <p:txBody>
          <a:bodyPr/>
          <a:lstStyle/>
          <a:p>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E4DE113E-183F-4A7B-BFA5-3F8FC3C84A14}" type="slidenum">
              <a:rPr lang="en-US" smtClean="0"/>
              <a:t>‹#›</a:t>
            </a:fld>
            <a:endParaRPr lang="en-US" dirty="0"/>
          </a:p>
        </p:txBody>
      </p:sp>
    </p:spTree>
    <p:extLst>
      <p:ext uri="{BB962C8B-B14F-4D97-AF65-F5344CB8AC3E}">
        <p14:creationId xmlns:p14="http://schemas.microsoft.com/office/powerpoint/2010/main" val="16902406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6B22313-8D2D-4016-9063-4AB55E53C32E}" type="datetimeFigureOut">
              <a:rPr lang="en-US" smtClean="0"/>
              <a:t>2/25/16</a:t>
            </a:fld>
            <a:endParaRPr lang="en-US" dirty="0"/>
          </a:p>
        </p:txBody>
      </p:sp>
      <p:sp>
        <p:nvSpPr>
          <p:cNvPr id="6" name="Footer Placeholder 5"/>
          <p:cNvSpPr>
            <a:spLocks noGrp="1"/>
          </p:cNvSpPr>
          <p:nvPr>
            <p:ph type="ftr" sz="quarter" idx="11"/>
          </p:nvPr>
        </p:nvSpPr>
        <p:spPr>
          <a:xfrm>
            <a:off x="3784159" y="6449316"/>
            <a:ext cx="4811202" cy="501650"/>
          </a:xfrm>
          <a:prstGeom prst="rect">
            <a:avLst/>
          </a:prstGeom>
        </p:spPr>
        <p:txBody>
          <a:bodyPr/>
          <a:lstStyle/>
          <a:p>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E4DE113E-183F-4A7B-BFA5-3F8FC3C84A14}" type="slidenum">
              <a:rPr lang="en-US" smtClean="0"/>
              <a:t>‹#›</a:t>
            </a:fld>
            <a:endParaRPr lang="en-US" dirty="0"/>
          </a:p>
        </p:txBody>
      </p:sp>
    </p:spTree>
    <p:extLst>
      <p:ext uri="{BB962C8B-B14F-4D97-AF65-F5344CB8AC3E}">
        <p14:creationId xmlns:p14="http://schemas.microsoft.com/office/powerpoint/2010/main" val="147488668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1840171"/>
            <a:ext cx="10515600" cy="4351338"/>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p:txBody>
      </p:sp>
      <p:sp>
        <p:nvSpPr>
          <p:cNvPr id="9" name="Footer Placeholder 6"/>
          <p:cNvSpPr txBox="1">
            <a:spLocks/>
          </p:cNvSpPr>
          <p:nvPr userDrawn="1"/>
        </p:nvSpPr>
        <p:spPr>
          <a:xfrm>
            <a:off x="3702050" y="6535938"/>
            <a:ext cx="4787900" cy="34925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smtClean="0"/>
              <a:t>Copyright © 2017 Pearson Education, Inc. </a:t>
            </a:r>
            <a:endParaRPr lang="en-US" dirty="0"/>
          </a:p>
        </p:txBody>
      </p:sp>
      <p:sp>
        <p:nvSpPr>
          <p:cNvPr id="11" name="Rectangle 10"/>
          <p:cNvSpPr/>
          <p:nvPr userDrawn="1"/>
        </p:nvSpPr>
        <p:spPr>
          <a:xfrm>
            <a:off x="0" y="365125"/>
            <a:ext cx="12192000" cy="1016889"/>
          </a:xfrm>
          <a:prstGeom prst="rect">
            <a:avLst/>
          </a:prstGeom>
          <a:solidFill>
            <a:srgbClr val="8CB372"/>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Tree>
    <p:extLst>
      <p:ext uri="{BB962C8B-B14F-4D97-AF65-F5344CB8AC3E}">
        <p14:creationId xmlns:p14="http://schemas.microsoft.com/office/powerpoint/2010/main" val="27753065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defTabSz="914400" rtl="0" eaLnBrk="1" latinLnBrk="0" hangingPunct="1">
        <a:lnSpc>
          <a:spcPct val="90000"/>
        </a:lnSpc>
        <a:spcBef>
          <a:spcPct val="0"/>
        </a:spcBef>
        <a:buNone/>
        <a:defRPr sz="5400" kern="1200">
          <a:solidFill>
            <a:schemeClr val="tx1"/>
          </a:solidFill>
          <a:effectLst>
            <a:outerShdw blurRad="38100" dist="38100" dir="2700000" algn="tl">
              <a:srgbClr val="000000">
                <a:alpha val="43137"/>
              </a:srgbClr>
            </a:outerShdw>
          </a:effectLst>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Relationship Id="rId4" Type="http://schemas.openxmlformats.org/officeDocument/2006/relationships/image" Target="../media/image3.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3.jpg"/></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4" Type="http://schemas.openxmlformats.org/officeDocument/2006/relationships/image" Target="../media/image15.jp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6.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7.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9.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0.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1.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2.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3.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4.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25.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874342"/>
            <a:ext cx="12192000" cy="503712"/>
          </a:xfrm>
          <a:prstGeom prst="rect">
            <a:avLst/>
          </a:prstGeom>
        </p:spPr>
      </p:pic>
      <p:sp>
        <p:nvSpPr>
          <p:cNvPr id="2" name="Title 1"/>
          <p:cNvSpPr>
            <a:spLocks noGrp="1"/>
          </p:cNvSpPr>
          <p:nvPr>
            <p:ph type="ctrTitle" idx="4294967295"/>
          </p:nvPr>
        </p:nvSpPr>
        <p:spPr>
          <a:xfrm>
            <a:off x="6410325" y="806450"/>
            <a:ext cx="5781675" cy="4879975"/>
          </a:xfrm>
        </p:spPr>
        <p:txBody>
          <a:bodyPr>
            <a:noAutofit/>
          </a:bodyPr>
          <a:lstStyle/>
          <a:p>
            <a:pPr algn="ctr"/>
            <a:r>
              <a:rPr lang="en-US" sz="19900" dirty="0" smtClean="0">
                <a:ln w="0"/>
                <a:gradFill flip="none" rotWithShape="1">
                  <a:gsLst>
                    <a:gs pos="0">
                      <a:srgbClr val="385723"/>
                    </a:gs>
                    <a:gs pos="41000">
                      <a:srgbClr val="8CB372"/>
                    </a:gs>
                    <a:gs pos="100000">
                      <a:srgbClr val="548235"/>
                    </a:gs>
                  </a:gsLst>
                  <a:path path="rect">
                    <a:fillToRect l="100000" t="100000"/>
                  </a:path>
                  <a:tileRect r="-100000" b="-100000"/>
                </a:gradFill>
                <a:latin typeface="Impact" panose="020B0806030902050204" pitchFamily="34" charset="0"/>
              </a:rPr>
              <a:t>GO! </a:t>
            </a:r>
            <a:r>
              <a:rPr lang="en-US" sz="19900" dirty="0" smtClean="0">
                <a:latin typeface="Bodoni MT Condensed" panose="02070606080606020203" pitchFamily="18" charset="0"/>
              </a:rPr>
              <a:t/>
            </a:r>
            <a:br>
              <a:rPr lang="en-US" sz="19900" dirty="0" smtClean="0">
                <a:latin typeface="Bodoni MT Condensed" panose="02070606080606020203" pitchFamily="18" charset="0"/>
              </a:rPr>
            </a:br>
            <a:r>
              <a:rPr lang="en-US" sz="4400" dirty="0">
                <a:latin typeface="Arial Narrow" panose="020B0606020202030204" pitchFamily="34" charset="0"/>
              </a:rPr>
              <a:t>w</a:t>
            </a:r>
            <a:r>
              <a:rPr lang="en-US" sz="4400" dirty="0" smtClean="0">
                <a:latin typeface="Arial Narrow" panose="020B0606020202030204" pitchFamily="34" charset="0"/>
              </a:rPr>
              <a:t>ith Microsoft Office 2</a:t>
            </a:r>
            <a:r>
              <a:rPr lang="en-US" sz="4000" dirty="0" smtClean="0">
                <a:latin typeface="Arial Narrow" panose="020B0606020202030204" pitchFamily="34" charset="0"/>
              </a:rPr>
              <a:t>016</a:t>
            </a:r>
            <a:endParaRPr lang="en-US" sz="4800" dirty="0">
              <a:latin typeface="Arial Narrow" panose="020B0606020202030204" pitchFamily="34" charset="0"/>
            </a:endParaRPr>
          </a:p>
        </p:txBody>
      </p:sp>
      <p:sp>
        <p:nvSpPr>
          <p:cNvPr id="3" name="Subtitle 2"/>
          <p:cNvSpPr>
            <a:spLocks noGrp="1"/>
          </p:cNvSpPr>
          <p:nvPr>
            <p:ph type="subTitle" idx="4294967295"/>
          </p:nvPr>
        </p:nvSpPr>
        <p:spPr>
          <a:xfrm>
            <a:off x="7500938" y="5486400"/>
            <a:ext cx="4691062" cy="254000"/>
          </a:xfrm>
        </p:spPr>
        <p:txBody>
          <a:bodyPr>
            <a:noAutofit/>
          </a:bodyPr>
          <a:lstStyle/>
          <a:p>
            <a:pPr marL="0" indent="0" algn="ctr">
              <a:buNone/>
            </a:pPr>
            <a:r>
              <a:rPr lang="en-US" sz="1800" dirty="0" smtClean="0"/>
              <a:t>Gaskin	Vargas	Geoghan</a:t>
            </a:r>
            <a:r>
              <a:rPr lang="en-US" sz="1800" dirty="0"/>
              <a:t> </a:t>
            </a:r>
            <a:r>
              <a:rPr lang="en-US" sz="1800" dirty="0" smtClean="0"/>
              <a:t>   Graviett</a:t>
            </a:r>
            <a:endParaRPr lang="en-US" sz="1800" dirty="0"/>
          </a:p>
        </p:txBody>
      </p:sp>
      <p:pic>
        <p:nvPicPr>
          <p:cNvPr id="4" name="Picture 3" descr="9780134259444_hires.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43124" y="560295"/>
            <a:ext cx="4329375" cy="5537573"/>
          </a:xfrm>
          <a:prstGeom prst="rect">
            <a:avLst/>
          </a:prstGeom>
          <a:effectLst>
            <a:outerShdw blurRad="76200" dist="95250" dir="10500000" sx="0" sy="0" algn="tl" rotWithShape="0">
              <a:srgbClr val="000000">
                <a:alpha val="20000"/>
              </a:srgbClr>
            </a:outerShdw>
          </a:effectLst>
        </p:spPr>
      </p:pic>
    </p:spTree>
    <p:extLst>
      <p:ext uri="{BB962C8B-B14F-4D97-AF65-F5344CB8AC3E}">
        <p14:creationId xmlns:p14="http://schemas.microsoft.com/office/powerpoint/2010/main" val="568276879"/>
      </p:ext>
    </p:extLst>
  </p:cSld>
  <p:clrMapOvr>
    <a:masterClrMapping/>
  </p:clrMapOvr>
  <p:transition xmlns:p14="http://schemas.microsoft.com/office/powerpoint/2010/main" spd="slow">
    <p:cover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Format a Table</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74848" y="2531872"/>
            <a:ext cx="6242304" cy="2200656"/>
          </a:xfrm>
        </p:spPr>
      </p:pic>
    </p:spTree>
    <p:extLst>
      <p:ext uri="{BB962C8B-B14F-4D97-AF65-F5344CB8AC3E}">
        <p14:creationId xmlns:p14="http://schemas.microsoft.com/office/powerpoint/2010/main" val="1314456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Format a Table</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74848" y="1757680"/>
            <a:ext cx="6242304" cy="3749040"/>
          </a:xfrm>
        </p:spPr>
      </p:pic>
    </p:spTree>
    <p:extLst>
      <p:ext uri="{BB962C8B-B14F-4D97-AF65-F5344CB8AC3E}">
        <p14:creationId xmlns:p14="http://schemas.microsoft.com/office/powerpoint/2010/main" val="4398781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Present a Word Document Outline</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74848" y="2623312"/>
            <a:ext cx="6242304" cy="2017776"/>
          </a:xfrm>
        </p:spPr>
      </p:pic>
    </p:spTree>
    <p:extLst>
      <p:ext uri="{BB962C8B-B14F-4D97-AF65-F5344CB8AC3E}">
        <p14:creationId xmlns:p14="http://schemas.microsoft.com/office/powerpoint/2010/main" val="30114603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Create a Custom Word Template</a:t>
            </a:r>
            <a:endParaRPr lang="en-US"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74848" y="2169160"/>
            <a:ext cx="6242304" cy="2926080"/>
          </a:xfrm>
        </p:spPr>
      </p:pic>
    </p:spTree>
    <p:extLst>
      <p:ext uri="{BB962C8B-B14F-4D97-AF65-F5344CB8AC3E}">
        <p14:creationId xmlns:p14="http://schemas.microsoft.com/office/powerpoint/2010/main" val="25851832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Create a Custom Word Template</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268" y="1796868"/>
            <a:ext cx="5826252" cy="3317095"/>
          </a:xfrm>
          <a:prstGeom prst="rect">
            <a:avLst/>
          </a:prstGeom>
        </p:spPr>
      </p:pic>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5695188" y="3501135"/>
            <a:ext cx="6242304" cy="2456688"/>
          </a:xfrm>
        </p:spPr>
      </p:pic>
    </p:spTree>
    <p:extLst>
      <p:ext uri="{BB962C8B-B14F-4D97-AF65-F5344CB8AC3E}">
        <p14:creationId xmlns:p14="http://schemas.microsoft.com/office/powerpoint/2010/main" val="42926243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Correct and Reorganize Text</a:t>
            </a:r>
            <a:endParaRPr lang="en-US" dirty="0"/>
          </a:p>
        </p:txBody>
      </p:sp>
      <p:sp>
        <p:nvSpPr>
          <p:cNvPr id="3" name="Content Placeholder 2"/>
          <p:cNvSpPr>
            <a:spLocks noGrp="1"/>
          </p:cNvSpPr>
          <p:nvPr>
            <p:ph idx="1"/>
          </p:nvPr>
        </p:nvSpPr>
        <p:spPr>
          <a:xfrm>
            <a:off x="662940" y="1546743"/>
            <a:ext cx="10759440" cy="4579737"/>
          </a:xfrm>
          <a:noFill/>
        </p:spPr>
        <p:txBody>
          <a:bodyPr numCol="1">
            <a:normAutofit lnSpcReduction="10000"/>
          </a:bodyPr>
          <a:lstStyle/>
          <a:p>
            <a:r>
              <a:rPr lang="en-US" dirty="0" smtClean="0"/>
              <a:t>A properly-formatted business letter contains the following parts:</a:t>
            </a:r>
          </a:p>
          <a:p>
            <a:pPr lvl="1"/>
            <a:r>
              <a:rPr lang="en-US" b="1" i="1" dirty="0" smtClean="0"/>
              <a:t>Dateline</a:t>
            </a:r>
          </a:p>
          <a:p>
            <a:pPr lvl="2"/>
            <a:r>
              <a:rPr lang="en-US" dirty="0" smtClean="0"/>
              <a:t>The name and address of the person receiving the letter</a:t>
            </a:r>
          </a:p>
          <a:p>
            <a:pPr lvl="2"/>
            <a:r>
              <a:rPr lang="en-US" dirty="0" smtClean="0"/>
              <a:t>Also referred to as the </a:t>
            </a:r>
            <a:r>
              <a:rPr lang="en-US" b="1" i="1" dirty="0" smtClean="0"/>
              <a:t>inside address</a:t>
            </a:r>
          </a:p>
          <a:p>
            <a:pPr lvl="1"/>
            <a:r>
              <a:rPr lang="en-US" b="1" i="1" dirty="0" smtClean="0"/>
              <a:t>Inside address</a:t>
            </a:r>
          </a:p>
          <a:p>
            <a:pPr lvl="2"/>
            <a:r>
              <a:rPr lang="en-US" dirty="0" smtClean="0"/>
              <a:t>A greeting, referred to as the </a:t>
            </a:r>
            <a:r>
              <a:rPr lang="en-US" b="1" i="1" dirty="0" smtClean="0"/>
              <a:t>salutation</a:t>
            </a:r>
          </a:p>
          <a:p>
            <a:pPr lvl="1"/>
            <a:r>
              <a:rPr lang="en-US" b="1" dirty="0" smtClean="0"/>
              <a:t>Body</a:t>
            </a:r>
          </a:p>
          <a:p>
            <a:pPr lvl="2"/>
            <a:r>
              <a:rPr lang="en-US" dirty="0" smtClean="0"/>
              <a:t>The text of the letters</a:t>
            </a:r>
          </a:p>
          <a:p>
            <a:pPr lvl="1"/>
            <a:r>
              <a:rPr lang="en-US" b="1" i="1" dirty="0"/>
              <a:t>Complimentary closing</a:t>
            </a:r>
          </a:p>
          <a:p>
            <a:pPr lvl="2"/>
            <a:r>
              <a:rPr lang="en-US" dirty="0"/>
              <a:t>A closing line in the </a:t>
            </a:r>
            <a:r>
              <a:rPr lang="en-US" dirty="0" smtClean="0"/>
              <a:t>letter</a:t>
            </a:r>
          </a:p>
          <a:p>
            <a:pPr lvl="1"/>
            <a:r>
              <a:rPr lang="en-US" b="1" i="1" dirty="0"/>
              <a:t>Writer’s identification</a:t>
            </a:r>
          </a:p>
          <a:p>
            <a:pPr lvl="2"/>
            <a:r>
              <a:rPr lang="en-US" dirty="0"/>
              <a:t>Includes the name or job title (or both) of the writer</a:t>
            </a:r>
          </a:p>
          <a:p>
            <a:pPr lvl="2"/>
            <a:r>
              <a:rPr lang="en-US" dirty="0"/>
              <a:t>Also referred to as the </a:t>
            </a:r>
            <a:r>
              <a:rPr lang="en-US" b="1" dirty="0"/>
              <a:t>writer’s signature </a:t>
            </a:r>
            <a:r>
              <a:rPr lang="en-US" b="1" dirty="0" smtClean="0"/>
              <a:t>block</a:t>
            </a:r>
            <a:endParaRPr lang="en-US" b="1" dirty="0"/>
          </a:p>
        </p:txBody>
      </p:sp>
    </p:spTree>
    <p:extLst>
      <p:ext uri="{BB962C8B-B14F-4D97-AF65-F5344CB8AC3E}">
        <p14:creationId xmlns:p14="http://schemas.microsoft.com/office/powerpoint/2010/main" val="390206430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 calcmode="lin" valueType="num">
                                      <p:cBhvr additive="base">
                                        <p:cTn id="41"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 calcmode="lin" valueType="num">
                                      <p:cBhvr additive="base">
                                        <p:cTn id="47" dur="500" fill="hold"/>
                                        <p:tgtEl>
                                          <p:spTgt spid="3">
                                            <p:txEl>
                                              <p:pRg st="8" end="8"/>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3">
                                            <p:txEl>
                                              <p:pRg st="8" end="8"/>
                                            </p:txEl>
                                          </p:spTgt>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3">
                                            <p:txEl>
                                              <p:pRg st="9" end="9"/>
                                            </p:txEl>
                                          </p:spTgt>
                                        </p:tgtEl>
                                        <p:attrNameLst>
                                          <p:attrName>style.visibility</p:attrName>
                                        </p:attrNameLst>
                                      </p:cBhvr>
                                      <p:to>
                                        <p:strVal val="visible"/>
                                      </p:to>
                                    </p:set>
                                    <p:anim calcmode="lin" valueType="num">
                                      <p:cBhvr additive="base">
                                        <p:cTn id="51" dur="500" fill="hold"/>
                                        <p:tgtEl>
                                          <p:spTgt spid="3">
                                            <p:txEl>
                                              <p:pRg st="9" end="9"/>
                                            </p:txEl>
                                          </p:spTgt>
                                        </p:tgtEl>
                                        <p:attrNameLst>
                                          <p:attrName>ppt_x</p:attrName>
                                        </p:attrNameLst>
                                      </p:cBhvr>
                                      <p:tavLst>
                                        <p:tav tm="0">
                                          <p:val>
                                            <p:strVal val="0-#ppt_w/2"/>
                                          </p:val>
                                        </p:tav>
                                        <p:tav tm="100000">
                                          <p:val>
                                            <p:strVal val="#ppt_x"/>
                                          </p:val>
                                        </p:tav>
                                      </p:tavLst>
                                    </p:anim>
                                    <p:anim calcmode="lin" valueType="num">
                                      <p:cBhvr additive="base">
                                        <p:cTn id="52" dur="500" fill="hold"/>
                                        <p:tgtEl>
                                          <p:spTgt spid="3">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8" fill="hold" grpId="0"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 calcmode="lin" valueType="num">
                                      <p:cBhvr additive="base">
                                        <p:cTn id="57" dur="500" fill="hold"/>
                                        <p:tgtEl>
                                          <p:spTgt spid="3">
                                            <p:txEl>
                                              <p:pRg st="10" end="10"/>
                                            </p:txEl>
                                          </p:spTgt>
                                        </p:tgtEl>
                                        <p:attrNameLst>
                                          <p:attrName>ppt_x</p:attrName>
                                        </p:attrNameLst>
                                      </p:cBhvr>
                                      <p:tavLst>
                                        <p:tav tm="0">
                                          <p:val>
                                            <p:strVal val="0-#ppt_w/2"/>
                                          </p:val>
                                        </p:tav>
                                        <p:tav tm="100000">
                                          <p:val>
                                            <p:strVal val="#ppt_x"/>
                                          </p:val>
                                        </p:tav>
                                      </p:tavLst>
                                    </p:anim>
                                    <p:anim calcmode="lin" valueType="num">
                                      <p:cBhvr additive="base">
                                        <p:cTn id="58" dur="500" fill="hold"/>
                                        <p:tgtEl>
                                          <p:spTgt spid="3">
                                            <p:txEl>
                                              <p:pRg st="10" end="10"/>
                                            </p:txEl>
                                          </p:spTgt>
                                        </p:tgtEl>
                                        <p:attrNameLst>
                                          <p:attrName>ppt_y</p:attrName>
                                        </p:attrNameLst>
                                      </p:cBhvr>
                                      <p:tavLst>
                                        <p:tav tm="0">
                                          <p:val>
                                            <p:strVal val="#ppt_y"/>
                                          </p:val>
                                        </p:tav>
                                        <p:tav tm="100000">
                                          <p:val>
                                            <p:strVal val="#ppt_y"/>
                                          </p:val>
                                        </p:tav>
                                      </p:tavLst>
                                    </p:anim>
                                  </p:childTnLst>
                                </p:cTn>
                              </p:par>
                              <p:par>
                                <p:cTn id="59" presetID="2" presetClass="entr" presetSubtype="8" fill="hold" grpId="0" nodeType="withEffect">
                                  <p:stCondLst>
                                    <p:cond delay="0"/>
                                  </p:stCondLst>
                                  <p:childTnLst>
                                    <p:set>
                                      <p:cBhvr>
                                        <p:cTn id="60" dur="1" fill="hold">
                                          <p:stCondLst>
                                            <p:cond delay="0"/>
                                          </p:stCondLst>
                                        </p:cTn>
                                        <p:tgtEl>
                                          <p:spTgt spid="3">
                                            <p:txEl>
                                              <p:pRg st="11" end="11"/>
                                            </p:txEl>
                                          </p:spTgt>
                                        </p:tgtEl>
                                        <p:attrNameLst>
                                          <p:attrName>style.visibility</p:attrName>
                                        </p:attrNameLst>
                                      </p:cBhvr>
                                      <p:to>
                                        <p:strVal val="visible"/>
                                      </p:to>
                                    </p:set>
                                    <p:anim calcmode="lin" valueType="num">
                                      <p:cBhvr additive="base">
                                        <p:cTn id="61" dur="500" fill="hold"/>
                                        <p:tgtEl>
                                          <p:spTgt spid="3">
                                            <p:txEl>
                                              <p:pRg st="11" end="11"/>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3">
                                            <p:txEl>
                                              <p:pRg st="11" end="11"/>
                                            </p:txEl>
                                          </p:spTgt>
                                        </p:tgtEl>
                                        <p:attrNameLst>
                                          <p:attrName>ppt_y</p:attrName>
                                        </p:attrNameLst>
                                      </p:cBhvr>
                                      <p:tavLst>
                                        <p:tav tm="0">
                                          <p:val>
                                            <p:strVal val="#ppt_y"/>
                                          </p:val>
                                        </p:tav>
                                        <p:tav tm="100000">
                                          <p:val>
                                            <p:strVal val="#ppt_y"/>
                                          </p:val>
                                        </p:tav>
                                      </p:tavLst>
                                    </p:anim>
                                  </p:childTnLst>
                                </p:cTn>
                              </p:par>
                              <p:par>
                                <p:cTn id="63" presetID="2" presetClass="entr" presetSubtype="8" fill="hold" grpId="0" nodeType="withEffect">
                                  <p:stCondLst>
                                    <p:cond delay="0"/>
                                  </p:stCondLst>
                                  <p:childTnLst>
                                    <p:set>
                                      <p:cBhvr>
                                        <p:cTn id="64" dur="1" fill="hold">
                                          <p:stCondLst>
                                            <p:cond delay="0"/>
                                          </p:stCondLst>
                                        </p:cTn>
                                        <p:tgtEl>
                                          <p:spTgt spid="3">
                                            <p:txEl>
                                              <p:pRg st="12" end="12"/>
                                            </p:txEl>
                                          </p:spTgt>
                                        </p:tgtEl>
                                        <p:attrNameLst>
                                          <p:attrName>style.visibility</p:attrName>
                                        </p:attrNameLst>
                                      </p:cBhvr>
                                      <p:to>
                                        <p:strVal val="visible"/>
                                      </p:to>
                                    </p:set>
                                    <p:anim calcmode="lin" valueType="num">
                                      <p:cBhvr additive="base">
                                        <p:cTn id="65" dur="500" fill="hold"/>
                                        <p:tgtEl>
                                          <p:spTgt spid="3">
                                            <p:txEl>
                                              <p:pRg st="12" end="12"/>
                                            </p:txEl>
                                          </p:spTgt>
                                        </p:tgtEl>
                                        <p:attrNameLst>
                                          <p:attrName>ppt_x</p:attrName>
                                        </p:attrNameLst>
                                      </p:cBhvr>
                                      <p:tavLst>
                                        <p:tav tm="0">
                                          <p:val>
                                            <p:strVal val="0-#ppt_w/2"/>
                                          </p:val>
                                        </p:tav>
                                        <p:tav tm="100000">
                                          <p:val>
                                            <p:strVal val="#ppt_x"/>
                                          </p:val>
                                        </p:tav>
                                      </p:tavLst>
                                    </p:anim>
                                    <p:anim calcmode="lin" valueType="num">
                                      <p:cBhvr additive="base">
                                        <p:cTn id="66" dur="500" fill="hold"/>
                                        <p:tgtEl>
                                          <p:spTgt spid="3">
                                            <p:txEl>
                                              <p:pRg st="12" end="1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Correct and Reorganize Text</a:t>
            </a:r>
            <a:endParaRPr lang="en-US" dirty="0"/>
          </a:p>
        </p:txBody>
      </p:sp>
      <p:sp>
        <p:nvSpPr>
          <p:cNvPr id="3" name="Content Placeholder 2"/>
          <p:cNvSpPr>
            <a:spLocks noGrp="1"/>
          </p:cNvSpPr>
          <p:nvPr>
            <p:ph idx="1"/>
          </p:nvPr>
        </p:nvSpPr>
        <p:spPr>
          <a:noFill/>
        </p:spPr>
        <p:txBody>
          <a:bodyPr numCol="1">
            <a:normAutofit/>
          </a:bodyPr>
          <a:lstStyle/>
          <a:p>
            <a:r>
              <a:rPr lang="en-US" dirty="0" smtClean="0"/>
              <a:t>The optional parts of a properly-formatted business letter include:</a:t>
            </a:r>
          </a:p>
          <a:p>
            <a:pPr lvl="1"/>
            <a:r>
              <a:rPr lang="en-US" dirty="0" smtClean="0"/>
              <a:t>Initials of the person who prepared the letter</a:t>
            </a:r>
          </a:p>
          <a:p>
            <a:pPr lvl="1"/>
            <a:r>
              <a:rPr lang="en-US" b="1" i="1" dirty="0" smtClean="0"/>
              <a:t>A subject line</a:t>
            </a:r>
          </a:p>
          <a:p>
            <a:pPr lvl="2"/>
            <a:r>
              <a:rPr lang="en-US" dirty="0" smtClean="0"/>
              <a:t>Describes the purpose of the letter</a:t>
            </a:r>
          </a:p>
          <a:p>
            <a:pPr lvl="1"/>
            <a:r>
              <a:rPr lang="en-US" b="1" i="1" dirty="0" smtClean="0"/>
              <a:t>Enclosure notation</a:t>
            </a:r>
          </a:p>
          <a:p>
            <a:pPr lvl="2"/>
            <a:r>
              <a:rPr lang="en-US" dirty="0" smtClean="0"/>
              <a:t>A list of documents included with the letter</a:t>
            </a:r>
            <a:endParaRPr lang="en-US" dirty="0"/>
          </a:p>
        </p:txBody>
      </p:sp>
    </p:spTree>
    <p:extLst>
      <p:ext uri="{BB962C8B-B14F-4D97-AF65-F5344CB8AC3E}">
        <p14:creationId xmlns:p14="http://schemas.microsoft.com/office/powerpoint/2010/main" val="56599753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74848" y="2263648"/>
            <a:ext cx="6242304" cy="2737104"/>
          </a:xfrm>
        </p:spPr>
      </p:pic>
      <p:sp>
        <p:nvSpPr>
          <p:cNvPr id="5" name="Title 1"/>
          <p:cNvSpPr>
            <a:spLocks noGrp="1"/>
          </p:cNvSpPr>
          <p:nvPr>
            <p:ph type="title"/>
          </p:nvPr>
        </p:nvSpPr>
        <p:spPr>
          <a:xfrm>
            <a:off x="838200" y="365125"/>
            <a:ext cx="10515600" cy="1016889"/>
          </a:xfrm>
        </p:spPr>
        <p:txBody>
          <a:bodyPr>
            <a:noAutofit/>
          </a:bodyPr>
          <a:lstStyle/>
          <a:p>
            <a:r>
              <a:rPr lang="en-US" dirty="0" smtClean="0"/>
              <a:t>Correct and Reorganize Text</a:t>
            </a:r>
            <a:endParaRPr lang="en-US" dirty="0"/>
          </a:p>
        </p:txBody>
      </p:sp>
    </p:spTree>
    <p:extLst>
      <p:ext uri="{BB962C8B-B14F-4D97-AF65-F5344CB8AC3E}">
        <p14:creationId xmlns:p14="http://schemas.microsoft.com/office/powerpoint/2010/main" val="27053088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Correct and Reorganize Text</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74848" y="2669032"/>
            <a:ext cx="6242304" cy="1926336"/>
          </a:xfrm>
        </p:spPr>
      </p:pic>
    </p:spTree>
    <p:extLst>
      <p:ext uri="{BB962C8B-B14F-4D97-AF65-F5344CB8AC3E}">
        <p14:creationId xmlns:p14="http://schemas.microsoft.com/office/powerpoint/2010/main" val="39074739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Correct and Reorganize Text</a:t>
            </a:r>
            <a:endParaRPr lang="en-US"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74848" y="2132584"/>
            <a:ext cx="6242304" cy="2999232"/>
          </a:xfrm>
        </p:spPr>
      </p:pic>
    </p:spTree>
    <p:extLst>
      <p:ext uri="{BB962C8B-B14F-4D97-AF65-F5344CB8AC3E}">
        <p14:creationId xmlns:p14="http://schemas.microsoft.com/office/powerpoint/2010/main" val="11645252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Word – Chapter 2</a:t>
            </a:r>
            <a:endParaRPr lang="en-US" dirty="0"/>
          </a:p>
        </p:txBody>
      </p:sp>
      <p:sp>
        <p:nvSpPr>
          <p:cNvPr id="3" name="Text Placeholder 2"/>
          <p:cNvSpPr>
            <a:spLocks noGrp="1"/>
          </p:cNvSpPr>
          <p:nvPr>
            <p:ph type="body" idx="1"/>
          </p:nvPr>
        </p:nvSpPr>
        <p:spPr>
          <a:xfrm>
            <a:off x="1821892" y="4834482"/>
            <a:ext cx="4512001" cy="634544"/>
          </a:xfrm>
        </p:spPr>
        <p:txBody>
          <a:bodyPr>
            <a:normAutofit fontScale="85000" lnSpcReduction="10000"/>
          </a:bodyPr>
          <a:lstStyle/>
          <a:p>
            <a:r>
              <a:rPr lang="en-US" dirty="0" smtClean="0"/>
              <a:t>Creating Cover Letters and Using Tables to Create Resumes</a:t>
            </a:r>
            <a:endParaRPr lang="en-US" dirty="0"/>
          </a:p>
        </p:txBody>
      </p:sp>
    </p:spTree>
    <p:extLst>
      <p:ext uri="{BB962C8B-B14F-4D97-AF65-F5344CB8AC3E}">
        <p14:creationId xmlns:p14="http://schemas.microsoft.com/office/powerpoint/2010/main" val="23181460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Correct and Reorganize Text</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74848" y="2409952"/>
            <a:ext cx="6242304" cy="2444496"/>
          </a:xfrm>
        </p:spPr>
      </p:pic>
    </p:spTree>
    <p:extLst>
      <p:ext uri="{BB962C8B-B14F-4D97-AF65-F5344CB8AC3E}">
        <p14:creationId xmlns:p14="http://schemas.microsoft.com/office/powerpoint/2010/main" val="21719999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Correct and Reorganize Text</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74848" y="2964688"/>
            <a:ext cx="6242304" cy="1335024"/>
          </a:xfrm>
        </p:spPr>
      </p:pic>
    </p:spTree>
    <p:extLst>
      <p:ext uri="{BB962C8B-B14F-4D97-AF65-F5344CB8AC3E}">
        <p14:creationId xmlns:p14="http://schemas.microsoft.com/office/powerpoint/2010/main" val="7509687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Correct and Reorganize Text</a:t>
            </a: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352800" y="1577848"/>
            <a:ext cx="5486400" cy="4108704"/>
          </a:xfrm>
        </p:spPr>
      </p:pic>
    </p:spTree>
    <p:extLst>
      <p:ext uri="{BB962C8B-B14F-4D97-AF65-F5344CB8AC3E}">
        <p14:creationId xmlns:p14="http://schemas.microsoft.com/office/powerpoint/2010/main" val="42182021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Use the Proofing Options and Print </a:t>
            </a:r>
            <a:br>
              <a:rPr lang="en-US" sz="3600" dirty="0" smtClean="0"/>
            </a:br>
            <a:r>
              <a:rPr lang="en-US" sz="3600" dirty="0" smtClean="0"/>
              <a:t>an Envelope</a:t>
            </a:r>
            <a:endParaRPr lang="en-US" sz="3600"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74848" y="2120392"/>
            <a:ext cx="6242304" cy="3023616"/>
          </a:xfrm>
        </p:spPr>
      </p:pic>
    </p:spTree>
    <p:extLst>
      <p:ext uri="{BB962C8B-B14F-4D97-AF65-F5344CB8AC3E}">
        <p14:creationId xmlns:p14="http://schemas.microsoft.com/office/powerpoint/2010/main" val="30013166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Use the Proofing Options and Print </a:t>
            </a:r>
            <a:br>
              <a:rPr lang="en-US" sz="3600" dirty="0" smtClean="0"/>
            </a:br>
            <a:r>
              <a:rPr lang="en-US" sz="3600" dirty="0" smtClean="0"/>
              <a:t>an Envelope</a:t>
            </a:r>
            <a:endParaRPr lang="en-US" sz="3600"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74848" y="2199640"/>
            <a:ext cx="6242304" cy="2865120"/>
          </a:xfrm>
        </p:spPr>
      </p:pic>
    </p:spTree>
    <p:extLst>
      <p:ext uri="{BB962C8B-B14F-4D97-AF65-F5344CB8AC3E}">
        <p14:creationId xmlns:p14="http://schemas.microsoft.com/office/powerpoint/2010/main" val="29148787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Use the Proofing Options and Print </a:t>
            </a:r>
            <a:br>
              <a:rPr lang="en-US" sz="3600" dirty="0" smtClean="0"/>
            </a:br>
            <a:r>
              <a:rPr lang="en-US" sz="3600" dirty="0" smtClean="0"/>
              <a:t>an Envelope</a:t>
            </a:r>
            <a:endParaRPr lang="en-US" sz="3600"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74848" y="2638552"/>
            <a:ext cx="6242304" cy="1987296"/>
          </a:xfrm>
        </p:spPr>
      </p:pic>
    </p:spTree>
    <p:extLst>
      <p:ext uri="{BB962C8B-B14F-4D97-AF65-F5344CB8AC3E}">
        <p14:creationId xmlns:p14="http://schemas.microsoft.com/office/powerpoint/2010/main" val="7754432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Use the Proofing Options and Print </a:t>
            </a:r>
            <a:br>
              <a:rPr lang="en-US" sz="3600" dirty="0" smtClean="0"/>
            </a:br>
            <a:r>
              <a:rPr lang="en-US" sz="3600" dirty="0" smtClean="0"/>
              <a:t>an Envelope</a:t>
            </a:r>
            <a:endParaRPr lang="en-US" sz="3600"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74848" y="2507488"/>
            <a:ext cx="6242304" cy="2249424"/>
          </a:xfrm>
        </p:spPr>
      </p:pic>
    </p:spTree>
    <p:extLst>
      <p:ext uri="{BB962C8B-B14F-4D97-AF65-F5344CB8AC3E}">
        <p14:creationId xmlns:p14="http://schemas.microsoft.com/office/powerpoint/2010/main" val="21317501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8663" y="3264513"/>
            <a:ext cx="9143337" cy="1325563"/>
          </a:xfrm>
        </p:spPr>
        <p:txBody>
          <a:bodyPr>
            <a:normAutofit fontScale="90000"/>
          </a:bodyPr>
          <a:lstStyle/>
          <a:p>
            <a:r>
              <a:rPr lang="en-US" sz="8800" b="1" dirty="0" smtClean="0">
                <a:effectLst>
                  <a:outerShdw blurRad="38100" dist="38100" dir="2700000" algn="tl">
                    <a:srgbClr val="000000">
                      <a:alpha val="43137"/>
                    </a:srgbClr>
                  </a:outerShdw>
                </a:effectLst>
              </a:rPr>
              <a:t>Questions </a:t>
            </a:r>
            <a:r>
              <a:rPr lang="en-US" sz="45900" b="1" dirty="0" smtClean="0">
                <a:effectLst>
                  <a:outerShdw blurRad="38100" dist="38100" dir="2700000" algn="tl">
                    <a:srgbClr val="000000">
                      <a:alpha val="43137"/>
                    </a:srgbClr>
                  </a:outerShdw>
                </a:effectLst>
              </a:rPr>
              <a:t>?</a:t>
            </a:r>
            <a:endParaRPr lang="en-US" sz="459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750397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5"/>
          <p:cNvSpPr/>
          <p:nvPr/>
        </p:nvSpPr>
        <p:spPr>
          <a:xfrm>
            <a:off x="0" y="3474720"/>
            <a:ext cx="12192000" cy="1518699"/>
          </a:xfrm>
          <a:prstGeom prst="rect">
            <a:avLst/>
          </a:prstGeom>
          <a:solidFill>
            <a:srgbClr val="589648"/>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07612" y="272954"/>
            <a:ext cx="10515600" cy="1325563"/>
          </a:xfrm>
        </p:spPr>
        <p:txBody>
          <a:bodyPr>
            <a:normAutofit/>
          </a:bodyPr>
          <a:lstStyle/>
          <a:p>
            <a:r>
              <a:rPr lang="en-US" sz="6600" b="1" dirty="0" smtClean="0">
                <a:effectLst>
                  <a:outerShdw blurRad="38100" dist="38100" dir="2700000" algn="tl">
                    <a:srgbClr val="000000">
                      <a:alpha val="43137"/>
                    </a:srgbClr>
                  </a:outerShdw>
                </a:effectLst>
              </a:rPr>
              <a:t>Copyright</a:t>
            </a:r>
            <a:endParaRPr lang="en-US" sz="6600" b="1" dirty="0">
              <a:effectLst>
                <a:outerShdw blurRad="38100" dist="38100" dir="2700000" algn="tl">
                  <a:srgbClr val="000000">
                    <a:alpha val="43137"/>
                  </a:srgbClr>
                </a:outerShdw>
              </a:effectLst>
            </a:endParaRPr>
          </a:p>
        </p:txBody>
      </p:sp>
      <p:sp>
        <p:nvSpPr>
          <p:cNvPr id="9" name="TextBox 8"/>
          <p:cNvSpPr txBox="1">
            <a:spLocks noChangeArrowheads="1"/>
          </p:cNvSpPr>
          <p:nvPr/>
        </p:nvSpPr>
        <p:spPr bwMode="auto">
          <a:xfrm>
            <a:off x="1357348" y="1494207"/>
            <a:ext cx="9292657" cy="1200329"/>
          </a:xfrm>
          <a:prstGeom prst="rect">
            <a:avLst/>
          </a:prstGeom>
          <a:solidFill>
            <a:schemeClr val="bg1">
              <a:alpha val="12000"/>
            </a:schemeClr>
          </a:solidFill>
          <a:ln w="9525">
            <a:noFill/>
            <a:miter lim="800000"/>
            <a:headEnd/>
            <a:tailEnd/>
          </a:ln>
          <a:effectLst>
            <a:outerShdw blurRad="50800" dist="50800" dir="5400000" algn="ctr" rotWithShape="0">
              <a:schemeClr val="bg1"/>
            </a:outerShdw>
          </a:effectLst>
        </p:spPr>
        <p:txBody>
          <a:bodyPr wrap="square">
            <a:spAutoFit/>
          </a:bodyPr>
          <a:lstStyle/>
          <a:p>
            <a:r>
              <a:rPr lang="en-US" dirty="0">
                <a:latin typeface="+mn-lt"/>
              </a:rPr>
              <a:t>All rights reserved. No part of this publication may be reproduced, stored in a retrieval system, or transmitted, in any form or by any means, electronic, mechanical, photocopying, recording, or otherwise, without the prior written permission of the publisher. Printed in the United States of America</a:t>
            </a:r>
            <a:r>
              <a:rPr lang="en-US" dirty="0" smtClean="0">
                <a:latin typeface="+mn-lt"/>
              </a:rPr>
              <a:t>.</a:t>
            </a:r>
            <a:endParaRPr lang="en-US" dirty="0">
              <a:latin typeface="+mn-lt"/>
            </a:endParaRPr>
          </a:p>
        </p:txBody>
      </p:sp>
      <p:pic>
        <p:nvPicPr>
          <p:cNvPr id="13" name="Picture 1" descr="cid:3293795473_47524415"/>
          <p:cNvPicPr>
            <a:picLocks noChangeAspect="1" noChangeArrowheads="1"/>
          </p:cNvPicPr>
          <p:nvPr/>
        </p:nvPicPr>
        <p:blipFill>
          <a:blip r:embed="rId2" cstate="print"/>
          <a:srcRect/>
          <a:stretch>
            <a:fillRect/>
          </a:stretch>
        </p:blipFill>
        <p:spPr bwMode="auto">
          <a:xfrm>
            <a:off x="2470848" y="3024113"/>
            <a:ext cx="7065656" cy="2259490"/>
          </a:xfrm>
          <a:prstGeom prst="rect">
            <a:avLst/>
          </a:prstGeom>
          <a:ln>
            <a:noFill/>
          </a:ln>
          <a:effectLst>
            <a:outerShdw blurRad="292100" dist="139700" dir="2700000" algn="tl" rotWithShape="0">
              <a:srgbClr val="333333">
                <a:alpha val="65000"/>
              </a:srgbClr>
            </a:outerShdw>
          </a:effectLst>
          <a:scene3d>
            <a:camera prst="orthographicFront"/>
            <a:lightRig rig="threePt" dir="t"/>
          </a:scene3d>
          <a:sp3d>
            <a:bevelT/>
          </a:sp3d>
        </p:spPr>
      </p:pic>
    </p:spTree>
    <p:extLst>
      <p:ext uri="{BB962C8B-B14F-4D97-AF65-F5344CB8AC3E}">
        <p14:creationId xmlns:p14="http://schemas.microsoft.com/office/powerpoint/2010/main" val="29097030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77180" y="365125"/>
            <a:ext cx="9576619" cy="1016889"/>
          </a:xfrm>
        </p:spPr>
        <p:txBody>
          <a:bodyPr>
            <a:normAutofit/>
          </a:bodyPr>
          <a:lstStyle/>
          <a:p>
            <a:r>
              <a:rPr lang="en-US" sz="6000" b="1" dirty="0" smtClean="0">
                <a:effectLst>
                  <a:outerShdw blurRad="38100" dist="38100" dir="2700000" algn="tl">
                    <a:srgbClr val="000000">
                      <a:alpha val="43137"/>
                    </a:srgbClr>
                  </a:outerShdw>
                </a:effectLst>
              </a:rPr>
              <a:t>Objectives</a:t>
            </a:r>
            <a:endParaRPr lang="en-US" sz="60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838199" y="1780700"/>
            <a:ext cx="10515600" cy="4037473"/>
          </a:xfrm>
          <a:solidFill>
            <a:schemeClr val="bg1">
              <a:alpha val="29000"/>
            </a:schemeClr>
          </a:solidFill>
          <a:scene3d>
            <a:camera prst="orthographicFront"/>
            <a:lightRig rig="threePt" dir="t"/>
          </a:scene3d>
          <a:sp3d>
            <a:bevelT/>
          </a:sp3d>
        </p:spPr>
        <p:txBody>
          <a:bodyPr numCol="2"/>
          <a:lstStyle/>
          <a:p>
            <a:r>
              <a:rPr lang="en-US" dirty="0" smtClean="0"/>
              <a:t>Create a Table</a:t>
            </a:r>
          </a:p>
          <a:p>
            <a:r>
              <a:rPr lang="en-US" dirty="0" smtClean="0"/>
              <a:t>Format a Table</a:t>
            </a:r>
          </a:p>
          <a:p>
            <a:r>
              <a:rPr lang="en-US" dirty="0" smtClean="0"/>
              <a:t>Present a Word Document Online</a:t>
            </a:r>
          </a:p>
          <a:p>
            <a:r>
              <a:rPr lang="en-US" dirty="0" smtClean="0"/>
              <a:t>Create a Custom Word Template</a:t>
            </a:r>
          </a:p>
          <a:p>
            <a:r>
              <a:rPr lang="en-US" dirty="0" smtClean="0"/>
              <a:t>Correct and Reorganize Text</a:t>
            </a:r>
          </a:p>
          <a:p>
            <a:endParaRPr lang="en-US" dirty="0" smtClean="0"/>
          </a:p>
          <a:p>
            <a:r>
              <a:rPr lang="en-US" dirty="0" smtClean="0"/>
              <a:t>Use the Proofing Options and Print an Envelope</a:t>
            </a:r>
          </a:p>
          <a:p>
            <a:endParaRPr lang="en-US" dirty="0"/>
          </a:p>
        </p:txBody>
      </p:sp>
      <p:cxnSp>
        <p:nvCxnSpPr>
          <p:cNvPr id="19" name="Straight Connector 18"/>
          <p:cNvCxnSpPr/>
          <p:nvPr/>
        </p:nvCxnSpPr>
        <p:spPr>
          <a:xfrm rot="5400000">
            <a:off x="-2894265" y="3494574"/>
            <a:ext cx="6858000" cy="1588"/>
          </a:xfrm>
          <a:prstGeom prst="line">
            <a:avLst/>
          </a:prstGeom>
          <a:noFill/>
          <a:ln w="76200" cap="flat" cmpd="sng" algn="ctr">
            <a:gradFill flip="none" rotWithShape="1">
              <a:gsLst>
                <a:gs pos="0">
                  <a:srgbClr val="9BC348">
                    <a:alpha val="0"/>
                  </a:srgbClr>
                </a:gs>
                <a:gs pos="50000">
                  <a:srgbClr val="9BC348"/>
                </a:gs>
                <a:gs pos="99000">
                  <a:srgbClr val="9BC348">
                    <a:alpha val="0"/>
                  </a:srgbClr>
                </a:gs>
              </a:gsLst>
              <a:lin ang="0" scaled="1"/>
              <a:tileRect/>
            </a:gradFill>
            <a:prstDash val="solid"/>
          </a:ln>
          <a:effectLst/>
        </p:spPr>
      </p:cxnSp>
      <p:grpSp>
        <p:nvGrpSpPr>
          <p:cNvPr id="21" name="squares"/>
          <p:cNvGrpSpPr/>
          <p:nvPr/>
        </p:nvGrpSpPr>
        <p:grpSpPr>
          <a:xfrm>
            <a:off x="-19124" y="473578"/>
            <a:ext cx="1622332" cy="799981"/>
            <a:chOff x="0" y="452558"/>
            <a:chExt cx="914400" cy="524182"/>
          </a:xfrm>
        </p:grpSpPr>
        <p:sp>
          <p:nvSpPr>
            <p:cNvPr id="22" name="Rounded Rectangle 21"/>
            <p:cNvSpPr/>
            <p:nvPr/>
          </p:nvSpPr>
          <p:spPr>
            <a:xfrm>
              <a:off x="591671" y="452558"/>
              <a:ext cx="322729" cy="524180"/>
            </a:xfrm>
            <a:prstGeom prst="roundRect">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endParaRPr dirty="0"/>
            </a:p>
          </p:txBody>
        </p:sp>
        <p:sp>
          <p:nvSpPr>
            <p:cNvPr id="23" name="Rounded Rectangle 22"/>
            <p:cNvSpPr/>
            <p:nvPr/>
          </p:nvSpPr>
          <p:spPr>
            <a:xfrm>
              <a:off x="215154" y="452558"/>
              <a:ext cx="322729" cy="52418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4" name="Round Same Side Corner Rectangle 23"/>
            <p:cNvSpPr/>
            <p:nvPr/>
          </p:nvSpPr>
          <p:spPr>
            <a:xfrm rot="5400000">
              <a:off x="-181408" y="633966"/>
              <a:ext cx="524182" cy="161366"/>
            </a:xfrm>
            <a:prstGeom prst="round2SameRect">
              <a:avLst>
                <a:gd name="adj1" fmla="val 29167"/>
                <a:gd name="adj2" fmla="val 0"/>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endParaRPr dirty="0"/>
            </a:p>
          </p:txBody>
        </p:sp>
      </p:grpSp>
    </p:spTree>
    <p:extLst>
      <p:ext uri="{BB962C8B-B14F-4D97-AF65-F5344CB8AC3E}">
        <p14:creationId xmlns:p14="http://schemas.microsoft.com/office/powerpoint/2010/main" val="76836437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1000" fill="hold"/>
                                        <p:tgtEl>
                                          <p:spTgt spid="19"/>
                                        </p:tgtEl>
                                        <p:attrNameLst>
                                          <p:attrName>ppt_x</p:attrName>
                                        </p:attrNameLst>
                                      </p:cBhvr>
                                      <p:tavLst>
                                        <p:tav tm="0">
                                          <p:val>
                                            <p:strVal val="#ppt_x"/>
                                          </p:val>
                                        </p:tav>
                                        <p:tav tm="100000">
                                          <p:val>
                                            <p:strVal val="#ppt_x"/>
                                          </p:val>
                                        </p:tav>
                                      </p:tavLst>
                                    </p:anim>
                                    <p:anim calcmode="lin" valueType="num">
                                      <p:cBhvr additive="base">
                                        <p:cTn id="8" dur="1000" fill="hold"/>
                                        <p:tgtEl>
                                          <p:spTgt spid="19"/>
                                        </p:tgtEl>
                                        <p:attrNameLst>
                                          <p:attrName>ppt_y</p:attrName>
                                        </p:attrNameLst>
                                      </p:cBhvr>
                                      <p:tavLst>
                                        <p:tav tm="0">
                                          <p:val>
                                            <p:strVal val="0-#ppt_h/2"/>
                                          </p:val>
                                        </p:tav>
                                        <p:tav tm="100000">
                                          <p:val>
                                            <p:strVal val="#ppt_y"/>
                                          </p:val>
                                        </p:tav>
                                      </p:tavLst>
                                    </p:anim>
                                  </p:childTnLst>
                                </p:cTn>
                              </p:par>
                              <p:par>
                                <p:cTn id="9" presetID="6" presetClass="emph" presetSubtype="0" fill="hold" nodeType="withEffect">
                                  <p:stCondLst>
                                    <p:cond delay="500"/>
                                  </p:stCondLst>
                                  <p:childTnLst>
                                    <p:animScale>
                                      <p:cBhvr>
                                        <p:cTn id="10" dur="1000" fill="hold"/>
                                        <p:tgtEl>
                                          <p:spTgt spid="19"/>
                                        </p:tgtEl>
                                      </p:cBhvr>
                                      <p:by x="100000" y="2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Create a Table</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74848" y="2650744"/>
            <a:ext cx="6242304" cy="1962912"/>
          </a:xfrm>
        </p:spPr>
      </p:pic>
    </p:spTree>
    <p:extLst>
      <p:ext uri="{BB962C8B-B14F-4D97-AF65-F5344CB8AC3E}">
        <p14:creationId xmlns:p14="http://schemas.microsoft.com/office/powerpoint/2010/main" val="23252332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Create a Table</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74848" y="2629408"/>
            <a:ext cx="6242304" cy="2005584"/>
          </a:xfrm>
        </p:spPr>
      </p:pic>
    </p:spTree>
    <p:extLst>
      <p:ext uri="{BB962C8B-B14F-4D97-AF65-F5344CB8AC3E}">
        <p14:creationId xmlns:p14="http://schemas.microsoft.com/office/powerpoint/2010/main" val="39808496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Create a Table</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74848" y="2123440"/>
            <a:ext cx="6242304" cy="3017520"/>
          </a:xfrm>
        </p:spPr>
      </p:pic>
    </p:spTree>
    <p:extLst>
      <p:ext uri="{BB962C8B-B14F-4D97-AF65-F5344CB8AC3E}">
        <p14:creationId xmlns:p14="http://schemas.microsoft.com/office/powerpoint/2010/main" val="2835112375"/>
      </p:ext>
    </p:extLst>
  </p:cSld>
  <p:clrMapOvr>
    <a:masterClrMapping/>
  </p:clrMapOvr>
  <p:transition xmlns:p14="http://schemas.microsoft.com/office/powerpoint/2010/main" spd="slow">
    <p:cover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Format a Table</a:t>
            </a: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74848" y="1775968"/>
            <a:ext cx="6242304" cy="3712464"/>
          </a:xfrm>
        </p:spPr>
      </p:pic>
    </p:spTree>
    <p:extLst>
      <p:ext uri="{BB962C8B-B14F-4D97-AF65-F5344CB8AC3E}">
        <p14:creationId xmlns:p14="http://schemas.microsoft.com/office/powerpoint/2010/main" val="22038726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Format a Table</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74848" y="2620264"/>
            <a:ext cx="6242304" cy="2023872"/>
          </a:xfrm>
        </p:spPr>
      </p:pic>
    </p:spTree>
    <p:extLst>
      <p:ext uri="{BB962C8B-B14F-4D97-AF65-F5344CB8AC3E}">
        <p14:creationId xmlns:p14="http://schemas.microsoft.com/office/powerpoint/2010/main" val="20083608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Format a Table</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74848" y="2800096"/>
            <a:ext cx="6242304" cy="1664208"/>
          </a:xfrm>
        </p:spPr>
      </p:pic>
    </p:spTree>
    <p:extLst>
      <p:ext uri="{BB962C8B-B14F-4D97-AF65-F5344CB8AC3E}">
        <p14:creationId xmlns:p14="http://schemas.microsoft.com/office/powerpoint/2010/main" val="174877592"/>
      </p:ext>
    </p:extLst>
  </p:cSld>
  <p:clrMapOvr>
    <a:masterClrMapping/>
  </p:clrMapOvr>
</p:sld>
</file>

<file path=ppt/theme/theme1.xml><?xml version="1.0" encoding="utf-8"?>
<a:theme xmlns:a="http://schemas.openxmlformats.org/drawingml/2006/main" name="Office Theme">
  <a:themeElements>
    <a:clrScheme name="Go">
      <a:dk1>
        <a:sysClr val="windowText" lastClr="000000"/>
      </a:dk1>
      <a:lt1>
        <a:sysClr val="window" lastClr="FFFFFF"/>
      </a:lt1>
      <a:dk2>
        <a:srgbClr val="6C4934"/>
      </a:dk2>
      <a:lt2>
        <a:srgbClr val="E7E6E6"/>
      </a:lt2>
      <a:accent1>
        <a:srgbClr val="009F4B"/>
      </a:accent1>
      <a:accent2>
        <a:srgbClr val="C77043"/>
      </a:accent2>
      <a:accent3>
        <a:srgbClr val="C9A782"/>
      </a:accent3>
      <a:accent4>
        <a:srgbClr val="589648"/>
      </a:accent4>
      <a:accent5>
        <a:srgbClr val="FEE698"/>
      </a:accent5>
      <a:accent6>
        <a:srgbClr val="A0333B"/>
      </a:accent6>
      <a:hlink>
        <a:srgbClr val="0563C1"/>
      </a:hlink>
      <a:folHlink>
        <a:srgbClr val="8CC754"/>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2680</TotalTime>
  <Words>1485</Words>
  <Application>Microsoft Macintosh PowerPoint</Application>
  <PresentationFormat>Custom</PresentationFormat>
  <Paragraphs>114</Paragraphs>
  <Slides>28</Slides>
  <Notes>25</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GO!  with Microsoft Office 2016</vt:lpstr>
      <vt:lpstr>Word – Chapter 2</vt:lpstr>
      <vt:lpstr>Objectives</vt:lpstr>
      <vt:lpstr>Create a Table</vt:lpstr>
      <vt:lpstr>Create a Table</vt:lpstr>
      <vt:lpstr>Create a Table</vt:lpstr>
      <vt:lpstr>Format a Table</vt:lpstr>
      <vt:lpstr>Format a Table</vt:lpstr>
      <vt:lpstr>Format a Table</vt:lpstr>
      <vt:lpstr>Format a Table</vt:lpstr>
      <vt:lpstr>Format a Table</vt:lpstr>
      <vt:lpstr>Present a Word Document Outline</vt:lpstr>
      <vt:lpstr>Create a Custom Word Template</vt:lpstr>
      <vt:lpstr>Create a Custom Word Template</vt:lpstr>
      <vt:lpstr>Correct and Reorganize Text</vt:lpstr>
      <vt:lpstr>Correct and Reorganize Text</vt:lpstr>
      <vt:lpstr>Correct and Reorganize Text</vt:lpstr>
      <vt:lpstr>Correct and Reorganize Text</vt:lpstr>
      <vt:lpstr>Correct and Reorganize Text</vt:lpstr>
      <vt:lpstr>Correct and Reorganize Text</vt:lpstr>
      <vt:lpstr>Correct and Reorganize Text</vt:lpstr>
      <vt:lpstr>Correct and Reorganize Text</vt:lpstr>
      <vt:lpstr>Use the Proofing Options and Print  an Envelope</vt:lpstr>
      <vt:lpstr>Use the Proofing Options and Print  an Envelope</vt:lpstr>
      <vt:lpstr>Use the Proofing Options and Print  an Envelope</vt:lpstr>
      <vt:lpstr>Use the Proofing Options and Print  an Envelope</vt:lpstr>
      <vt:lpstr>Questions ?</vt:lpstr>
      <vt:lpstr>Copyright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 Series</dc:creator>
  <cp:lastModifiedBy>CE</cp:lastModifiedBy>
  <cp:revision>91</cp:revision>
  <dcterms:created xsi:type="dcterms:W3CDTF">2015-10-02T22:52:27Z</dcterms:created>
  <dcterms:modified xsi:type="dcterms:W3CDTF">2016-02-26T03:07:23Z</dcterms:modified>
</cp:coreProperties>
</file>