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5" r:id="rId2"/>
    <p:sldId id="264" r:id="rId3"/>
    <p:sldId id="257" r:id="rId4"/>
    <p:sldId id="267" r:id="rId5"/>
    <p:sldId id="268" r:id="rId6"/>
    <p:sldId id="269" r:id="rId7"/>
    <p:sldId id="270" r:id="rId8"/>
    <p:sldId id="271" r:id="rId9"/>
    <p:sldId id="272" r:id="rId10"/>
    <p:sldId id="273" r:id="rId11"/>
    <p:sldId id="274" r:id="rId12"/>
    <p:sldId id="275" r:id="rId13"/>
    <p:sldId id="276" r:id="rId14"/>
    <p:sldId id="277" r:id="rId15"/>
    <p:sldId id="280" r:id="rId16"/>
    <p:sldId id="278" r:id="rId17"/>
    <p:sldId id="279" r:id="rId18"/>
    <p:sldId id="281" r:id="rId19"/>
    <p:sldId id="282" r:id="rId20"/>
    <p:sldId id="285" r:id="rId21"/>
    <p:sldId id="283" r:id="rId22"/>
    <p:sldId id="284" r:id="rId23"/>
    <p:sldId id="286" r:id="rId24"/>
    <p:sldId id="287" r:id="rId25"/>
    <p:sldId id="288" r:id="rId26"/>
    <p:sldId id="289" r:id="rId27"/>
    <p:sldId id="291" r:id="rId28"/>
    <p:sldId id="290" r:id="rId29"/>
    <p:sldId id="292" r:id="rId30"/>
    <p:sldId id="293" r:id="rId31"/>
    <p:sldId id="294" r:id="rId32"/>
    <p:sldId id="295" r:id="rId33"/>
    <p:sldId id="296" r:id="rId34"/>
    <p:sldId id="260"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2" clrIdx="0"/>
  <p:cmAuthor id="1" name="Debra Geoghan" initials="DG" lastIdx="3" clrIdx="1">
    <p:extLst>
      <p:ext uri="{19B8F6BF-5375-455C-9EA6-DF929625EA0E}">
        <p15:presenceInfo xmlns:p15="http://schemas.microsoft.com/office/powerpoint/2012/main" xmlns="" userId="1c160a109ed2e3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89220" autoAdjust="0"/>
  </p:normalViewPr>
  <p:slideViewPr>
    <p:cSldViewPr snapToGrid="0">
      <p:cViewPr>
        <p:scale>
          <a:sx n="59" d="100"/>
          <a:sy n="59" d="100"/>
        </p:scale>
        <p:origin x="-114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245398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next to slide elements indicate the order in which text</a:t>
            </a:r>
            <a:r>
              <a:rPr lang="en-US" baseline="0" dirty="0" smtClean="0"/>
              <a:t> or objects will be animated during the slide show.</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285606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Options command controls the direction and sequence in which the animation displays. Additional options may be available with other entrance effects.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401431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more entrance effects than first displayed on the ribbon.</a:t>
            </a:r>
            <a:r>
              <a:rPr lang="en-US" baseline="0" dirty="0" smtClean="0"/>
              <a:t> In the Animation group, click More, and then click More Entrance Effects. The Change Entrance Effect dialog box displays additional entrance effects grouped in four categories: Basic, Subtle, Moderate, and Exciting.</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4088079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Timing options </a:t>
            </a:r>
            <a:r>
              <a:rPr lang="en-US" dirty="0" smtClean="0"/>
              <a:t>control when animated items display in the animation sequence. The </a:t>
            </a:r>
            <a:r>
              <a:rPr lang="en-US" b="1" dirty="0" smtClean="0"/>
              <a:t>On Click </a:t>
            </a:r>
            <a:r>
              <a:rPr lang="en-US" dirty="0" smtClean="0"/>
              <a:t>option begins the animation sequence</a:t>
            </a:r>
            <a:r>
              <a:rPr lang="en-US" baseline="0" dirty="0" smtClean="0"/>
              <a:t> when the mouse button is clicked or the Spacebar is pressed. </a:t>
            </a:r>
            <a:r>
              <a:rPr lang="en-US" b="1" baseline="0" dirty="0" smtClean="0"/>
              <a:t>With Previous </a:t>
            </a:r>
            <a:r>
              <a:rPr lang="en-US" baseline="0" dirty="0" smtClean="0"/>
              <a:t>begins the animation sequence at the same time as the previous animation or slide transition. </a:t>
            </a:r>
            <a:r>
              <a:rPr lang="en-US" b="1" baseline="0" dirty="0" smtClean="0"/>
              <a:t>After Previous </a:t>
            </a:r>
            <a:r>
              <a:rPr lang="en-US" baseline="0" dirty="0" smtClean="0"/>
              <a:t>begins the animation sequence immediately after the completion of the previous animation or slide transition. Timing can also be controlled for each of these settings.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280290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Animation Painter </a:t>
            </a:r>
            <a:r>
              <a:rPr lang="en-US" dirty="0" smtClean="0"/>
              <a:t>copies animation settings from one bulleted list or object to another bulleted</a:t>
            </a:r>
            <a:r>
              <a:rPr lang="en-US" baseline="0" dirty="0" smtClean="0"/>
              <a:t> list or object</a:t>
            </a:r>
            <a:r>
              <a:rPr lang="en-US" dirty="0" smtClean="0"/>
              <a:t>. The animation effects from the bulleted list on Slide 3 of this presentation were copied and, using the Animation Painter, were applied</a:t>
            </a:r>
            <a:r>
              <a:rPr lang="en-US" baseline="0" dirty="0" smtClean="0"/>
              <a:t> to the </a:t>
            </a:r>
            <a:r>
              <a:rPr lang="en-US" dirty="0" smtClean="0"/>
              <a:t>bulleted list of Slide 4</a:t>
            </a:r>
            <a:r>
              <a:rPr lang="en-US" baseline="0" dirty="0" smtClean="0"/>
              <a:t>. The animation effect of the image on Slide 3 was then copied, using the Animation Painter, to the image on this slide.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314766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video inserted in a slide can be sized</a:t>
            </a:r>
            <a:r>
              <a:rPr lang="en-US" baseline="0" dirty="0" smtClean="0"/>
              <a:t> and </a:t>
            </a:r>
            <a:r>
              <a:rPr lang="en-US" dirty="0" smtClean="0"/>
              <a:t>moved, as well as</a:t>
            </a:r>
            <a:r>
              <a:rPr lang="en-US" baseline="0" dirty="0" smtClean="0"/>
              <a:t> having styles and effects applied. You can also trim parts of the video and compress the video to make the presentation easier to share. When a video is inserted, it displays in the center of the slide, and media controls display in the control panel below the video.</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296306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video has been centered horizontally and vertically, as well as resized, with the alignment features on the Format tab in the Arrange group.</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400650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format a video with any combination of styles, shapes, and effects.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1071990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t>
            </a:r>
            <a:r>
              <a:rPr lang="en-US" b="1" dirty="0" smtClean="0"/>
              <a:t>trim</a:t>
            </a:r>
            <a:r>
              <a:rPr lang="en-US" dirty="0" smtClean="0"/>
              <a:t>—delete parts of a video to make it shorter—and you can compress a video file to reduce the file size of your PowerPoint presentation.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124120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presentation can be enhanced by modifying themes,</a:t>
            </a:r>
            <a:r>
              <a:rPr lang="en-US" baseline="0" dirty="0" smtClean="0"/>
              <a:t> formatting the slide background, or applying animation to slide elements. You can also insert tables and charts that will help your audience understand numeric data and trends. Styles applied to tables and charts unify these slide elements by complementing your presentation theme.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361577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files are typically quite large in size. The Compress Media dialog box displays the slide</a:t>
            </a:r>
            <a:r>
              <a:rPr lang="en-US" baseline="0" dirty="0" smtClean="0"/>
              <a:t> </a:t>
            </a:r>
            <a:r>
              <a:rPr lang="en-US" dirty="0" smtClean="0"/>
              <a:t>number on which the selected video is inserted, the video file name, the original size of the file</a:t>
            </a:r>
            <a:r>
              <a:rPr lang="en-US" baseline="0" dirty="0" smtClean="0"/>
              <a:t>, and when compression is complete, the amount that the file size was reduced.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423948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table</a:t>
            </a:r>
            <a:r>
              <a:rPr lang="en-US" dirty="0" smtClean="0"/>
              <a:t> is a slide object that presents text</a:t>
            </a:r>
            <a:r>
              <a:rPr lang="en-US" baseline="0" dirty="0" smtClean="0"/>
              <a:t> and data in columns and rows. The intersection of a column and row is a </a:t>
            </a:r>
            <a:r>
              <a:rPr lang="en-US" b="1" baseline="0" dirty="0" smtClean="0"/>
              <a:t>cell</a:t>
            </a:r>
            <a:r>
              <a:rPr lang="en-US" baseline="0" dirty="0" smtClean="0"/>
              <a:t> and is the location in which you type text in a table. You can insert a table with the Insert Table button in a content placeholder or through the Insert tab.</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289340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table is inserted, the insertion point defaults to the top left cell of the table. Type text in a cell and press the Tab key to quickly and easily move the insertion point to the next cell. When the</a:t>
            </a:r>
            <a:r>
              <a:rPr lang="en-US" baseline="0" dirty="0" smtClean="0"/>
              <a:t> insertion point is positioned in the last cell of a table, pressing Tab inserts a new blank row at the bottom of the table, as shown here in this slide.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391389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and rows can be inserted or deleted </a:t>
            </a:r>
            <a:r>
              <a:rPr lang="en-US" sz="1200" kern="1200" dirty="0" smtClean="0">
                <a:solidFill>
                  <a:schemeClr val="tx1"/>
                </a:solidFill>
                <a:latin typeface="+mn-lt"/>
                <a:ea typeface="+mn-ea"/>
                <a:cs typeface="+mn-cs"/>
              </a:rPr>
              <a:t>by using the commands on </a:t>
            </a:r>
            <a:r>
              <a:rPr lang="en-US" dirty="0" smtClean="0"/>
              <a:t>the Layout tab.</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141546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table is selected, it is surrounded by sizing handles that can</a:t>
            </a:r>
            <a:r>
              <a:rPr lang="en-US" baseline="0" dirty="0" smtClean="0"/>
              <a:t> be used to resize the table. A dim border and the red dotted ruler guides display, indicating the new size of the table.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104380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rows and columns can be distributed evenly </a:t>
            </a:r>
            <a:r>
              <a:rPr lang="en-US" sz="1200" kern="1200" dirty="0" smtClean="0">
                <a:solidFill>
                  <a:schemeClr val="tx1"/>
                </a:solidFill>
                <a:latin typeface="+mn-lt"/>
                <a:ea typeface="+mn-ea"/>
                <a:cs typeface="+mn-cs"/>
              </a:rPr>
              <a:t>by using the commands on </a:t>
            </a:r>
            <a:r>
              <a:rPr lang="en-US" dirty="0" smtClean="0"/>
              <a:t>the Layout tab.</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2409708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modify the design of a table by applying a </a:t>
            </a:r>
            <a:r>
              <a:rPr lang="en-US" b="1" dirty="0" smtClean="0"/>
              <a:t>table style</a:t>
            </a:r>
            <a:r>
              <a:rPr lang="en-US" dirty="0" smtClean="0"/>
              <a:t>. A table style formats the entire table so that it is consistent with the presentation theme. There are color categories within the table styles—Best Match for Document, Light, Medium, and Dark.</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27</a:t>
            </a:fld>
            <a:endParaRPr lang="en-US" dirty="0"/>
          </a:p>
        </p:txBody>
      </p:sp>
    </p:spTree>
    <p:extLst>
      <p:ext uri="{BB962C8B-B14F-4D97-AF65-F5344CB8AC3E}">
        <p14:creationId xmlns:p14="http://schemas.microsoft.com/office/powerpoint/2010/main" val="438276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column chart is useful for illustrating comparisons among related numbers. The Insert Chart icon displays in a content placeholder. You can also insert a chart from the Insert tab.</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28</a:t>
            </a:fld>
            <a:endParaRPr lang="en-US" dirty="0"/>
          </a:p>
        </p:txBody>
      </p:sp>
    </p:spTree>
    <p:extLst>
      <p:ext uri="{BB962C8B-B14F-4D97-AF65-F5344CB8AC3E}">
        <p14:creationId xmlns:p14="http://schemas.microsoft.com/office/powerpoint/2010/main" val="230810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create a chart, a </a:t>
            </a:r>
            <a:r>
              <a:rPr lang="en-US" i="1" dirty="0" smtClean="0"/>
              <a:t>Chart in Microsoft PowerPoint</a:t>
            </a:r>
            <a:r>
              <a:rPr lang="en-US" dirty="0" smtClean="0"/>
              <a:t> worksheet window displays with cells, columns, and rows. A cell is identified by the intersecting</a:t>
            </a:r>
            <a:r>
              <a:rPr lang="en-US" baseline="0" dirty="0" smtClean="0"/>
              <a:t> column letter and row number, forming the </a:t>
            </a:r>
            <a:r>
              <a:rPr lang="en-US" b="1" baseline="0" dirty="0" smtClean="0"/>
              <a:t>cell reference</a:t>
            </a:r>
            <a:r>
              <a:rPr lang="en-US" baseline="0" dirty="0" smtClean="0"/>
              <a:t>. Included are:</a:t>
            </a:r>
            <a:endParaRPr lang="en-US" dirty="0" smtClean="0"/>
          </a:p>
          <a:p>
            <a:pPr marL="171450" indent="-171450">
              <a:buFont typeface="Arial" panose="020B0604020202020204" pitchFamily="34" charset="0"/>
              <a:buChar char="•"/>
            </a:pPr>
            <a:r>
              <a:rPr lang="en-US" dirty="0" smtClean="0"/>
              <a:t>Column headings that display in the chart legend</a:t>
            </a:r>
            <a:r>
              <a:rPr lang="en-US" baseline="0" dirty="0" smtClean="0"/>
              <a:t> </a:t>
            </a:r>
          </a:p>
          <a:p>
            <a:pPr marL="171450" indent="-171450">
              <a:buFont typeface="Arial" panose="020B0604020202020204" pitchFamily="34" charset="0"/>
              <a:buChar char="•"/>
            </a:pPr>
            <a:r>
              <a:rPr lang="en-US" baseline="0" dirty="0" smtClean="0"/>
              <a:t>Row headings that display as category labels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29</a:t>
            </a:fld>
            <a:endParaRPr lang="en-US" dirty="0"/>
          </a:p>
        </p:txBody>
      </p:sp>
    </p:spTree>
    <p:extLst>
      <p:ext uri="{BB962C8B-B14F-4D97-AF65-F5344CB8AC3E}">
        <p14:creationId xmlns:p14="http://schemas.microsoft.com/office/powerpoint/2010/main" val="1295510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various parts of the chart</a:t>
            </a:r>
            <a:r>
              <a:rPr lang="en-US" baseline="0" dirty="0" smtClean="0"/>
              <a:t> are shown here. To the right of the chart, three buttons display:</a:t>
            </a:r>
          </a:p>
          <a:p>
            <a:pPr marL="171450" indent="-171450">
              <a:buFont typeface="Arial" panose="020B0604020202020204" pitchFamily="34" charset="0"/>
              <a:buChar char="•"/>
            </a:pPr>
            <a:r>
              <a:rPr lang="en-US" b="1" baseline="0" dirty="0" smtClean="0"/>
              <a:t>Chart Elements button</a:t>
            </a:r>
            <a:r>
              <a:rPr lang="en-US" baseline="0" dirty="0" smtClean="0"/>
              <a:t>: enables you to add, remove, or change chart elements</a:t>
            </a:r>
          </a:p>
          <a:p>
            <a:pPr marL="171450" indent="-171450">
              <a:buFont typeface="Arial" panose="020B0604020202020204" pitchFamily="34" charset="0"/>
              <a:buChar char="•"/>
            </a:pPr>
            <a:r>
              <a:rPr lang="en-US" b="1" baseline="0" dirty="0" smtClean="0"/>
              <a:t>Chart Styles button</a:t>
            </a:r>
            <a:r>
              <a:rPr lang="en-US" baseline="0" dirty="0" smtClean="0"/>
              <a:t>: enables you to set a style and color scheme for your chart</a:t>
            </a:r>
          </a:p>
          <a:p>
            <a:pPr marL="171450" indent="-171450">
              <a:buFont typeface="Arial" panose="020B0604020202020204" pitchFamily="34" charset="0"/>
              <a:buChar char="•"/>
            </a:pPr>
            <a:r>
              <a:rPr lang="en-US" b="1" baseline="0" dirty="0" smtClean="0"/>
              <a:t>Chart Filters button</a:t>
            </a:r>
            <a:r>
              <a:rPr lang="en-US" baseline="0" dirty="0" smtClean="0"/>
              <a:t>: enables you to change which data displays in the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30</a:t>
            </a:fld>
            <a:endParaRPr lang="en-US" dirty="0"/>
          </a:p>
        </p:txBody>
      </p:sp>
    </p:spTree>
    <p:extLst>
      <p:ext uri="{BB962C8B-B14F-4D97-AF65-F5344CB8AC3E}">
        <p14:creationId xmlns:p14="http://schemas.microsoft.com/office/powerpoint/2010/main" val="180343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theme is applied to a presentation, you can change the </a:t>
            </a:r>
            <a:r>
              <a:rPr lang="en-US" b="1" dirty="0" smtClean="0"/>
              <a:t>theme</a:t>
            </a:r>
            <a:r>
              <a:rPr lang="en-US" b="1" baseline="0" dirty="0" smtClean="0"/>
              <a:t> colors</a:t>
            </a:r>
            <a:r>
              <a:rPr lang="en-US" baseline="0" dirty="0" smtClean="0"/>
              <a:t>—a set of coordinating colors that are applied to the backgrounds, objects, and text in a presentation. Changing the colors does not change the overall design. Here, for example, the Retrospect theme is still applied, but the colors that coordinate with the pictures in the presentation are changed.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1064427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chart style </a:t>
            </a:r>
            <a:r>
              <a:rPr lang="en-US" dirty="0" smtClean="0"/>
              <a:t>is a set of predefined formats applied to a chart,</a:t>
            </a:r>
            <a:r>
              <a:rPr lang="en-US" baseline="0" dirty="0" smtClean="0"/>
              <a:t> including colors, backgrounds, and effects. </a:t>
            </a:r>
            <a:r>
              <a:rPr lang="en-US" b="1" baseline="0" dirty="0" smtClean="0"/>
              <a:t>Chart elements </a:t>
            </a:r>
            <a:r>
              <a:rPr lang="en-US" baseline="0" dirty="0" smtClean="0"/>
              <a:t>are the various components of a chart, including the chart title, axis titles, data series, legend, chart area, and plot area.</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31</a:t>
            </a:fld>
            <a:endParaRPr lang="en-US" dirty="0"/>
          </a:p>
        </p:txBody>
      </p:sp>
    </p:spTree>
    <p:extLst>
      <p:ext uri="{BB962C8B-B14F-4D97-AF65-F5344CB8AC3E}">
        <p14:creationId xmlns:p14="http://schemas.microsoft.com/office/powerpoint/2010/main" val="224562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line chart </a:t>
            </a:r>
            <a:r>
              <a:rPr lang="en-US" dirty="0" smtClean="0"/>
              <a:t>is commonly used to illustrate trends over time. </a:t>
            </a:r>
            <a:r>
              <a:rPr lang="en-US" baseline="0" dirty="0" smtClean="0"/>
              <a:t>The features available to enhance a line are similar to a column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32</a:t>
            </a:fld>
            <a:endParaRPr lang="en-US" dirty="0"/>
          </a:p>
        </p:txBody>
      </p:sp>
    </p:spTree>
    <p:extLst>
      <p:ext uri="{BB962C8B-B14F-4D97-AF65-F5344CB8AC3E}">
        <p14:creationId xmlns:p14="http://schemas.microsoft.com/office/powerpoint/2010/main" val="3523265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a:t>
            </a:r>
            <a:r>
              <a:rPr lang="en-US" baseline="0" dirty="0" smtClean="0"/>
              <a:t> any other object in PowerPoint, you can animate a chart. There are several options available. Charts can be animated as one object or, by using the By Series option, you can display the chart one data series at a time.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33</a:t>
            </a:fld>
            <a:endParaRPr lang="en-US" dirty="0"/>
          </a:p>
        </p:txBody>
      </p:sp>
    </p:spTree>
    <p:extLst>
      <p:ext uri="{BB962C8B-B14F-4D97-AF65-F5344CB8AC3E}">
        <p14:creationId xmlns:p14="http://schemas.microsoft.com/office/powerpoint/2010/main" val="67186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PowerPoint</a:t>
            </a:r>
            <a:r>
              <a:rPr lang="en-US" baseline="0" dirty="0" smtClean="0"/>
              <a:t> 2016 presentation includes theme fonts that determine the font applied to the slide text. The </a:t>
            </a:r>
            <a:r>
              <a:rPr lang="en-US" b="1" baseline="0" dirty="0" smtClean="0"/>
              <a:t>Headings font </a:t>
            </a:r>
            <a:r>
              <a:rPr lang="en-US" baseline="0" dirty="0" smtClean="0"/>
              <a:t>is applied to slide titles and the </a:t>
            </a:r>
            <a:r>
              <a:rPr lang="en-US" b="1" baseline="0" dirty="0" smtClean="0"/>
              <a:t>Body font </a:t>
            </a:r>
            <a:r>
              <a:rPr lang="en-US" baseline="0" dirty="0" smtClean="0"/>
              <a:t>is applied to all other text. When a new theme font is applied, the text on every slide is updated with the new heading and body fonts.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55346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background style </a:t>
            </a:r>
            <a:r>
              <a:rPr lang="en-US" dirty="0" smtClean="0"/>
              <a:t>is a predefined slide background fill variation that combines theme colors in different intensities or patterns. The background style is applied to all the slides in the presentation.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389347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Sometimes the background graphics interfere with or clash with the slide content. When this happens, you can hide the background graphics. You can hide background graphics on one slide, multiple slides, or all slides.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128372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fill color</a:t>
            </a:r>
            <a:r>
              <a:rPr lang="en-US" baseline="0" dirty="0" smtClean="0"/>
              <a:t> can be applied to a background on one or more slides. The Texture gallery is also available to use as a background, as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166653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insert</a:t>
            </a:r>
            <a:r>
              <a:rPr lang="en-US" baseline="0" dirty="0" smtClean="0"/>
              <a:t> a picture on a slide background. The image fills the entire slide and, as such, the picture is not treated as an object. You cannot move or resize the picture.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117226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Animation</a:t>
            </a:r>
            <a:r>
              <a:rPr lang="en-US" dirty="0" smtClean="0"/>
              <a:t> is a visual or sound effect added to an object or text on a slide. Using animation to focus the audience’s attention, it provides the speaker with an opportunity to emphasize important points using the slide element as an effective visual aid. The</a:t>
            </a:r>
            <a:r>
              <a:rPr lang="en-US" baseline="0" dirty="0" smtClean="0"/>
              <a:t> Animation gallery offers many options for animation effects.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351092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6655851" y="705361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76577704"/>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sp>
        <p:nvSpPr>
          <p:cNvPr id="3" name="Content Placeholder 2"/>
          <p:cNvSpPr>
            <a:spLocks noGrp="1"/>
          </p:cNvSpPr>
          <p:nvPr>
            <p:ph idx="1"/>
          </p:nvPr>
        </p:nvSpPr>
        <p:spPr>
          <a:noFill/>
        </p:spPr>
        <p:txBody>
          <a:bodyPr numCol="1"/>
          <a:lstStyle/>
          <a:p>
            <a:r>
              <a:rPr lang="en-US" b="1" i="1" dirty="0" smtClean="0"/>
              <a:t>Entrance effect</a:t>
            </a:r>
          </a:p>
          <a:p>
            <a:pPr lvl="1"/>
            <a:r>
              <a:rPr lang="en-US" dirty="0" smtClean="0"/>
              <a:t>Animation that brings a slide element onto the screen</a:t>
            </a:r>
          </a:p>
          <a:p>
            <a:r>
              <a:rPr lang="en-US" b="1" i="1" dirty="0" smtClean="0"/>
              <a:t>Emphasis effect</a:t>
            </a:r>
          </a:p>
          <a:p>
            <a:pPr lvl="1"/>
            <a:r>
              <a:rPr lang="en-US" dirty="0" smtClean="0"/>
              <a:t>Animation that emphasizes an object or text that is already displayed on the screen</a:t>
            </a:r>
          </a:p>
          <a:p>
            <a:r>
              <a:rPr lang="en-US" b="1" i="1" dirty="0" smtClean="0"/>
              <a:t>Exit effect</a:t>
            </a:r>
          </a:p>
          <a:p>
            <a:pPr lvl="1"/>
            <a:r>
              <a:rPr lang="en-US" dirty="0" smtClean="0"/>
              <a:t>Animation that moves an object or text off the screen</a:t>
            </a:r>
          </a:p>
          <a:p>
            <a:pPr lvl="1"/>
            <a:endParaRPr lang="en-US" dirty="0"/>
          </a:p>
        </p:txBody>
      </p:sp>
    </p:spTree>
    <p:extLst>
      <p:ext uri="{BB962C8B-B14F-4D97-AF65-F5344CB8AC3E}">
        <p14:creationId xmlns:p14="http://schemas.microsoft.com/office/powerpoint/2010/main" val="1601850018"/>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55800"/>
            <a:ext cx="6242304" cy="3352800"/>
          </a:xfrm>
        </p:spPr>
      </p:pic>
    </p:spTree>
    <p:extLst>
      <p:ext uri="{BB962C8B-B14F-4D97-AF65-F5344CB8AC3E}">
        <p14:creationId xmlns:p14="http://schemas.microsoft.com/office/powerpoint/2010/main" val="1751586287"/>
      </p:ext>
    </p:extLst>
  </p:cSld>
  <p:clrMapOvr>
    <a:masterClrMapping/>
  </p:clrMapOvr>
  <p:transition xmlns:p14="http://schemas.microsoft.com/office/powerpoint/2010/mai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21560"/>
            <a:ext cx="6242304" cy="2621280"/>
          </a:xfrm>
        </p:spPr>
      </p:pic>
    </p:spTree>
    <p:extLst>
      <p:ext uri="{BB962C8B-B14F-4D97-AF65-F5344CB8AC3E}">
        <p14:creationId xmlns:p14="http://schemas.microsoft.com/office/powerpoint/2010/main" val="72269808"/>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61896"/>
            <a:ext cx="6242304" cy="3340608"/>
          </a:xfrm>
        </p:spPr>
      </p:pic>
    </p:spTree>
    <p:extLst>
      <p:ext uri="{BB962C8B-B14F-4D97-AF65-F5344CB8AC3E}">
        <p14:creationId xmlns:p14="http://schemas.microsoft.com/office/powerpoint/2010/main" val="3078803583"/>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66443"/>
            <a:ext cx="6242304" cy="987552"/>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033077"/>
            <a:ext cx="6242304" cy="9509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74848" y="4263136"/>
            <a:ext cx="6242304" cy="1566672"/>
          </a:xfrm>
          <a:prstGeom prst="rect">
            <a:avLst/>
          </a:prstGeom>
        </p:spPr>
      </p:pic>
    </p:spTree>
    <p:extLst>
      <p:ext uri="{BB962C8B-B14F-4D97-AF65-F5344CB8AC3E}">
        <p14:creationId xmlns:p14="http://schemas.microsoft.com/office/powerpoint/2010/main" val="2592934967"/>
      </p:ext>
    </p:extLst>
  </p:cSld>
  <p:clrMapOvr>
    <a:masterClrMapping/>
  </p:clrMapOvr>
  <p:transition xmlns:p14="http://schemas.microsoft.com/office/powerpoint/2010/mai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Animate a Slide Show</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400808"/>
            <a:ext cx="6242304" cy="2462784"/>
          </a:xfrm>
        </p:spPr>
      </p:pic>
    </p:spTree>
    <p:extLst>
      <p:ext uri="{BB962C8B-B14F-4D97-AF65-F5344CB8AC3E}">
        <p14:creationId xmlns:p14="http://schemas.microsoft.com/office/powerpoint/2010/main" val="1590790196"/>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a Video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46518554"/>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a Video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76424"/>
            <a:ext cx="6242304" cy="2511552"/>
          </a:xfrm>
        </p:spPr>
      </p:pic>
    </p:spTree>
    <p:extLst>
      <p:ext uri="{BB962C8B-B14F-4D97-AF65-F5344CB8AC3E}">
        <p14:creationId xmlns:p14="http://schemas.microsoft.com/office/powerpoint/2010/main" val="1696645898"/>
      </p:ext>
    </p:extLst>
  </p:cSld>
  <p:clrMapOvr>
    <a:masterClrMapping/>
  </p:clrMapOvr>
  <p:transition xmlns:p14="http://schemas.microsoft.com/office/powerpoint/2010/mai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a Video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36068"/>
            <a:ext cx="6242304" cy="1322832"/>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812954"/>
            <a:ext cx="6242304" cy="1304544"/>
          </a:xfrm>
          <a:prstGeom prst="rect">
            <a:avLst/>
          </a:prstGeom>
        </p:spPr>
      </p:pic>
    </p:spTree>
    <p:extLst>
      <p:ext uri="{BB962C8B-B14F-4D97-AF65-F5344CB8AC3E}">
        <p14:creationId xmlns:p14="http://schemas.microsoft.com/office/powerpoint/2010/main" val="2148545694"/>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PowerPoint – Chapter </a:t>
            </a:r>
            <a:r>
              <a:rPr lang="en-US" dirty="0"/>
              <a:t>3</a:t>
            </a:r>
          </a:p>
        </p:txBody>
      </p:sp>
      <p:sp>
        <p:nvSpPr>
          <p:cNvPr id="3" name="Text Placeholder 2"/>
          <p:cNvSpPr>
            <a:spLocks noGrp="1"/>
          </p:cNvSpPr>
          <p:nvPr>
            <p:ph type="body" idx="1"/>
          </p:nvPr>
        </p:nvSpPr>
        <p:spPr>
          <a:xfrm>
            <a:off x="1821892" y="4834482"/>
            <a:ext cx="5204550" cy="634544"/>
          </a:xfrm>
        </p:spPr>
        <p:txBody>
          <a:bodyPr>
            <a:normAutofit fontScale="92500" lnSpcReduction="10000"/>
          </a:bodyPr>
          <a:lstStyle/>
          <a:p>
            <a:r>
              <a:rPr lang="en-US" dirty="0" smtClean="0"/>
              <a:t>Enhancing a Presentation with Animation, Video, Tables, and Charts</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a Video</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8216" y="1637365"/>
            <a:ext cx="6126480" cy="36794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3933" y="3477103"/>
            <a:ext cx="6126480" cy="2572643"/>
          </a:xfrm>
          <a:prstGeom prst="rect">
            <a:avLst/>
          </a:prstGeom>
        </p:spPr>
      </p:pic>
      <p:sp>
        <p:nvSpPr>
          <p:cNvPr id="6" name="Bent Arrow 5"/>
          <p:cNvSpPr/>
          <p:nvPr/>
        </p:nvSpPr>
        <p:spPr>
          <a:xfrm rot="5400000">
            <a:off x="6514165" y="860624"/>
            <a:ext cx="571365" cy="4303295"/>
          </a:xfrm>
          <a:prstGeom prst="bentArrow">
            <a:avLst>
              <a:gd name="adj1" fmla="val 19778"/>
              <a:gd name="adj2" fmla="val 25668"/>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736518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1"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Insert a Video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50744"/>
            <a:ext cx="6242304" cy="1962912"/>
          </a:xfrm>
        </p:spPr>
      </p:pic>
    </p:spTree>
    <p:extLst>
      <p:ext uri="{BB962C8B-B14F-4D97-AF65-F5344CB8AC3E}">
        <p14:creationId xmlns:p14="http://schemas.microsoft.com/office/powerpoint/2010/main" val="3836044612"/>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50744"/>
            <a:ext cx="6242304" cy="1962912"/>
          </a:xfrm>
        </p:spPr>
      </p:pic>
    </p:spTree>
    <p:extLst>
      <p:ext uri="{BB962C8B-B14F-4D97-AF65-F5344CB8AC3E}">
        <p14:creationId xmlns:p14="http://schemas.microsoft.com/office/powerpoint/2010/main" val="2370983175"/>
      </p:ext>
    </p:extLst>
  </p:cSld>
  <p:clrMapOvr>
    <a:masterClrMapping/>
  </p:clrMapOvr>
  <p:transition xmlns:p14="http://schemas.microsoft.com/office/powerpoint/2010/mai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76296"/>
            <a:ext cx="6242304" cy="1511808"/>
          </a:xfrm>
        </p:spPr>
      </p:pic>
    </p:spTree>
    <p:extLst>
      <p:ext uri="{BB962C8B-B14F-4D97-AF65-F5344CB8AC3E}">
        <p14:creationId xmlns:p14="http://schemas.microsoft.com/office/powerpoint/2010/main" val="2820154653"/>
      </p:ext>
    </p:extLst>
  </p:cSld>
  <p:clrMapOvr>
    <a:masterClrMapping/>
  </p:clrMapOvr>
  <p:transition xmlns:p14="http://schemas.microsoft.com/office/powerpoint/2010/mai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85440"/>
            <a:ext cx="6242304" cy="1493520"/>
          </a:xfrm>
        </p:spPr>
      </p:pic>
    </p:spTree>
    <p:extLst>
      <p:ext uri="{BB962C8B-B14F-4D97-AF65-F5344CB8AC3E}">
        <p14:creationId xmlns:p14="http://schemas.microsoft.com/office/powerpoint/2010/main" val="3417455421"/>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13288"/>
            <a:ext cx="6242304" cy="1127760"/>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572322"/>
            <a:ext cx="6242304" cy="1853184"/>
          </a:xfrm>
          <a:prstGeom prst="rect">
            <a:avLst/>
          </a:prstGeom>
        </p:spPr>
      </p:pic>
    </p:spTree>
    <p:extLst>
      <p:ext uri="{BB962C8B-B14F-4D97-AF65-F5344CB8AC3E}">
        <p14:creationId xmlns:p14="http://schemas.microsoft.com/office/powerpoint/2010/main" val="1369798215"/>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32000"/>
            <a:ext cx="6242304" cy="3200400"/>
          </a:xfrm>
        </p:spPr>
      </p:pic>
    </p:spTree>
    <p:extLst>
      <p:ext uri="{BB962C8B-B14F-4D97-AF65-F5344CB8AC3E}">
        <p14:creationId xmlns:p14="http://schemas.microsoft.com/office/powerpoint/2010/main" val="2795172407"/>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Tables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77720"/>
            <a:ext cx="6242304" cy="3108960"/>
          </a:xfrm>
        </p:spPr>
      </p:pic>
    </p:spTree>
    <p:extLst>
      <p:ext uri="{BB962C8B-B14F-4D97-AF65-F5344CB8AC3E}">
        <p14:creationId xmlns:p14="http://schemas.microsoft.com/office/powerpoint/2010/main" val="1292213597"/>
      </p:ext>
    </p:extLst>
  </p:cSld>
  <p:clrMapOvr>
    <a:masterClrMapping/>
  </p:clrMapOvr>
  <p:transition xmlns:p14="http://schemas.microsoft.com/office/powerpoint/2010/mai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Charts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2627237706"/>
      </p:ext>
    </p:extLst>
  </p:cSld>
  <p:clrMapOvr>
    <a:masterClrMapping/>
  </p:clrMapOvr>
  <p:transition xmlns:p14="http://schemas.microsoft.com/office/powerpoint/2010/mai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a:t>
            </a:r>
            <a:r>
              <a:rPr lang="en-US" dirty="0"/>
              <a:t>Charts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3384840248"/>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sz="3000" dirty="0" smtClean="0"/>
              <a:t>Customize Slide Backgrounds and Themes</a:t>
            </a:r>
          </a:p>
          <a:p>
            <a:r>
              <a:rPr lang="en-US" dirty="0" smtClean="0"/>
              <a:t>Animate a Slide Show</a:t>
            </a:r>
          </a:p>
          <a:p>
            <a:r>
              <a:rPr lang="en-US" sz="3000" dirty="0" smtClean="0"/>
              <a:t>Insert a Video</a:t>
            </a:r>
          </a:p>
          <a:p>
            <a:r>
              <a:rPr lang="en-US" dirty="0" smtClean="0"/>
              <a:t>Create and Modify Tables</a:t>
            </a:r>
          </a:p>
          <a:p>
            <a:r>
              <a:rPr lang="en-US" sz="3000" dirty="0" smtClean="0"/>
              <a:t>Create and Modify Charts</a:t>
            </a:r>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a:t>
            </a:r>
            <a:r>
              <a:rPr lang="en-US" dirty="0"/>
              <a:t>Charts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78304"/>
            <a:ext cx="6242304" cy="2907792"/>
          </a:xfrm>
        </p:spPr>
      </p:pic>
    </p:spTree>
    <p:extLst>
      <p:ext uri="{BB962C8B-B14F-4D97-AF65-F5344CB8AC3E}">
        <p14:creationId xmlns:p14="http://schemas.microsoft.com/office/powerpoint/2010/main" val="4168976039"/>
      </p:ext>
    </p:extLst>
  </p:cSld>
  <p:clrMapOvr>
    <a:masterClrMapping/>
  </p:clrMapOvr>
  <p:transition xmlns:p14="http://schemas.microsoft.com/office/powerpoint/2010/mai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a:t>
            </a:r>
            <a:r>
              <a:rPr lang="en-US" dirty="0"/>
              <a:t>Charts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31416"/>
            <a:ext cx="6242304" cy="3401568"/>
          </a:xfrm>
        </p:spPr>
      </p:pic>
    </p:spTree>
    <p:extLst>
      <p:ext uri="{BB962C8B-B14F-4D97-AF65-F5344CB8AC3E}">
        <p14:creationId xmlns:p14="http://schemas.microsoft.com/office/powerpoint/2010/main" val="3721036584"/>
      </p:ext>
    </p:extLst>
  </p:cSld>
  <p:clrMapOvr>
    <a:masterClrMapping/>
  </p:clrMapOvr>
  <p:transition xmlns:p14="http://schemas.microsoft.com/office/powerpoint/2010/mai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a:t>
            </a:r>
            <a:r>
              <a:rPr lang="en-US" dirty="0"/>
              <a:t>Charts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876552"/>
            <a:ext cx="6242304" cy="3511296"/>
          </a:xfrm>
        </p:spPr>
      </p:pic>
    </p:spTree>
    <p:extLst>
      <p:ext uri="{BB962C8B-B14F-4D97-AF65-F5344CB8AC3E}">
        <p14:creationId xmlns:p14="http://schemas.microsoft.com/office/powerpoint/2010/main" val="634114985"/>
      </p:ext>
    </p:extLst>
  </p:cSld>
  <p:clrMapOvr>
    <a:masterClrMapping/>
  </p:clrMapOvr>
  <p:transition xmlns:p14="http://schemas.microsoft.com/office/powerpoint/2010/mai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and Modify Charts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876552"/>
            <a:ext cx="6242304" cy="3511296"/>
          </a:xfrm>
        </p:spPr>
      </p:pic>
    </p:spTree>
    <p:extLst>
      <p:ext uri="{BB962C8B-B14F-4D97-AF65-F5344CB8AC3E}">
        <p14:creationId xmlns:p14="http://schemas.microsoft.com/office/powerpoint/2010/main" val="3999928990"/>
      </p:ext>
    </p:extLst>
  </p:cSld>
  <p:clrMapOvr>
    <a:masterClrMapping/>
  </p:clrMapOvr>
  <p:transition xmlns:p14="http://schemas.microsoft.com/office/powerpoint/2010/main" spd="slow">
    <p:cover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17216"/>
            <a:ext cx="6242304" cy="2029968"/>
          </a:xfrm>
        </p:spPr>
      </p:pic>
    </p:spTree>
    <p:extLst>
      <p:ext uri="{BB962C8B-B14F-4D97-AF65-F5344CB8AC3E}">
        <p14:creationId xmlns:p14="http://schemas.microsoft.com/office/powerpoint/2010/main" val="665333579"/>
      </p:ext>
    </p:extLst>
  </p:cSld>
  <p:clrMapOvr>
    <a:masterClrMapping/>
  </p:clrMapOvr>
  <p:transition xmlns:p14="http://schemas.microsoft.com/office/powerpoint/2010/mai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949448"/>
            <a:ext cx="6242304" cy="1365504"/>
          </a:xfrm>
        </p:spPr>
      </p:pic>
    </p:spTree>
    <p:extLst>
      <p:ext uri="{BB962C8B-B14F-4D97-AF65-F5344CB8AC3E}">
        <p14:creationId xmlns:p14="http://schemas.microsoft.com/office/powerpoint/2010/main" val="2494094862"/>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2325" y="1687324"/>
            <a:ext cx="6035040" cy="2557819"/>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4308" y="2724852"/>
            <a:ext cx="6035040" cy="2946798"/>
          </a:xfrm>
          <a:prstGeom prst="rect">
            <a:avLst/>
          </a:prstGeom>
        </p:spPr>
      </p:pic>
      <p:sp>
        <p:nvSpPr>
          <p:cNvPr id="6" name="Bent Arrow 5"/>
          <p:cNvSpPr/>
          <p:nvPr/>
        </p:nvSpPr>
        <p:spPr>
          <a:xfrm flipV="1">
            <a:off x="3090105" y="3852439"/>
            <a:ext cx="4271987" cy="1235376"/>
          </a:xfrm>
          <a:prstGeom prst="bentArrow">
            <a:avLst>
              <a:gd name="adj1" fmla="val 17785"/>
              <a:gd name="adj2" fmla="val 22478"/>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04056850"/>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1"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1047839378"/>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65528"/>
            <a:ext cx="6242304" cy="3133344"/>
          </a:xfrm>
        </p:spPr>
      </p:pic>
    </p:spTree>
    <p:extLst>
      <p:ext uri="{BB962C8B-B14F-4D97-AF65-F5344CB8AC3E}">
        <p14:creationId xmlns:p14="http://schemas.microsoft.com/office/powerpoint/2010/main" val="3894839557"/>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Customize Slide Backgrounds </a:t>
            </a:r>
            <a:br>
              <a:rPr lang="en-US" sz="4000" dirty="0" smtClean="0"/>
            </a:br>
            <a:r>
              <a:rPr lang="en-US" sz="4000" dirty="0" smtClean="0"/>
              <a:t>and Themes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96512263"/>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3349</TotalTime>
  <Words>1657</Words>
  <Application>Microsoft Macintosh PowerPoint</Application>
  <PresentationFormat>Custom</PresentationFormat>
  <Paragraphs>116</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GO!  with Microsoft Office 2016</vt:lpstr>
      <vt:lpstr>PowerPoint – Chapter 3</vt:lpstr>
      <vt:lpstr>Objectives</vt:lpstr>
      <vt:lpstr>Customize Slide Backgrounds  and Themes</vt:lpstr>
      <vt:lpstr>Customize Slide Backgrounds  and Themes</vt:lpstr>
      <vt:lpstr>Customize Slide Backgrounds  and Themes</vt:lpstr>
      <vt:lpstr>Customize Slide Backgrounds  and Themes</vt:lpstr>
      <vt:lpstr>Customize Slide Backgrounds  and Themes</vt:lpstr>
      <vt:lpstr>Customize Slide Backgrounds  and Themes</vt:lpstr>
      <vt:lpstr>Animate a Slide Show</vt:lpstr>
      <vt:lpstr>Animate a Slide Show</vt:lpstr>
      <vt:lpstr>Animate a Slide Show</vt:lpstr>
      <vt:lpstr>Animate a Slide Show</vt:lpstr>
      <vt:lpstr>Animate a Slide Show</vt:lpstr>
      <vt:lpstr>Animate a Slide Show</vt:lpstr>
      <vt:lpstr>Animate a Slide Show</vt:lpstr>
      <vt:lpstr>Insert a Video</vt:lpstr>
      <vt:lpstr>Insert a Video</vt:lpstr>
      <vt:lpstr>Insert a Video</vt:lpstr>
      <vt:lpstr>Insert a Video</vt:lpstr>
      <vt:lpstr>Insert a Video</vt:lpstr>
      <vt:lpstr>Create and Modify Tables</vt:lpstr>
      <vt:lpstr>Create and Modify Tables</vt:lpstr>
      <vt:lpstr>Create and Modify Tables</vt:lpstr>
      <vt:lpstr>Create and Modify Tables</vt:lpstr>
      <vt:lpstr>Create and Modify Tables</vt:lpstr>
      <vt:lpstr>Create and Modify Tables</vt:lpstr>
      <vt:lpstr>Create and Modify Charts</vt:lpstr>
      <vt:lpstr>Create and Modify Charts</vt:lpstr>
      <vt:lpstr>Create and Modify Charts</vt:lpstr>
      <vt:lpstr>Create and Modify Charts</vt:lpstr>
      <vt:lpstr>Create and Modify Charts</vt:lpstr>
      <vt:lpstr>Create and Modify Charts</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136</cp:revision>
  <dcterms:created xsi:type="dcterms:W3CDTF">2015-10-02T22:52:27Z</dcterms:created>
  <dcterms:modified xsi:type="dcterms:W3CDTF">2016-02-26T03:03:48Z</dcterms:modified>
</cp:coreProperties>
</file>