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6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74005" autoAdjust="0"/>
  </p:normalViewPr>
  <p:slideViewPr>
    <p:cSldViewPr snapToGrid="0">
      <p:cViewPr varScale="1">
        <p:scale>
          <a:sx n="50" d="100"/>
          <a:sy n="50" d="100"/>
        </p:scale>
        <p:origin x="-1488" y="-112"/>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Queries find information from the table</a:t>
            </a:r>
            <a:r>
              <a:rPr lang="en-US" baseline="0" dirty="0" smtClean="0"/>
              <a:t> based on criteria that you specify in the query design. Criteria are conditions that you are looking for from the table. When you run a query based on criteria, you are answering a question. </a:t>
            </a:r>
          </a:p>
          <a:p>
            <a:endParaRPr lang="en-US" baseline="0" dirty="0" smtClean="0"/>
          </a:p>
          <a:p>
            <a:r>
              <a:rPr lang="en-US" baseline="0" dirty="0" smtClean="0"/>
              <a:t>Access places quotation marks (“) around criteria in the query grid to indicate that you are looking for a text string or a sequence of characters. You would use the criteria row to add the criteria you are looking for. The criteria is not case sensitive.</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11</a:t>
            </a:fld>
            <a:endParaRPr lang="en-US" dirty="0"/>
          </a:p>
        </p:txBody>
      </p:sp>
    </p:spTree>
    <p:extLst>
      <p:ext uri="{BB962C8B-B14F-4D97-AF65-F5344CB8AC3E}">
        <p14:creationId xmlns:p14="http://schemas.microsoft.com/office/powerpoint/2010/main" val="265103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add specific</a:t>
            </a:r>
            <a:r>
              <a:rPr lang="en-US" baseline="0" dirty="0" smtClean="0"/>
              <a:t> criteria in the design grid, in this case adding Professor in the Rank field. When you run the query, your result will show only those Instructors who have the Rank of Professor. This query is also being sorted on the Last Name field so students will be in alphabetical order according to their Professor.</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12</a:t>
            </a:fld>
            <a:endParaRPr lang="en-US" dirty="0"/>
          </a:p>
        </p:txBody>
      </p:sp>
    </p:spTree>
    <p:extLst>
      <p:ext uri="{BB962C8B-B14F-4D97-AF65-F5344CB8AC3E}">
        <p14:creationId xmlns:p14="http://schemas.microsoft.com/office/powerpoint/2010/main" val="188054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records where data</a:t>
            </a:r>
            <a:r>
              <a:rPr lang="en-US" baseline="0" dirty="0" smtClean="0"/>
              <a:t> is missing, you can use </a:t>
            </a:r>
            <a:r>
              <a:rPr lang="en-US" dirty="0" smtClean="0"/>
              <a:t>Is Null to find empty fields. When you Run</a:t>
            </a:r>
            <a:r>
              <a:rPr lang="en-US" baseline="0" dirty="0" smtClean="0"/>
              <a:t> the query, only those fields where this field is blank will be displayed. Is Not Null would display records where the specified field is not empty. </a:t>
            </a:r>
            <a:r>
              <a:rPr lang="en-US" dirty="0" smtClean="0"/>
              <a:t> </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13</a:t>
            </a:fld>
            <a:endParaRPr lang="en-US" dirty="0"/>
          </a:p>
        </p:txBody>
      </p:sp>
    </p:spTree>
    <p:extLst>
      <p:ext uri="{BB962C8B-B14F-4D97-AF65-F5344CB8AC3E}">
        <p14:creationId xmlns:p14="http://schemas.microsoft.com/office/powerpoint/2010/main" val="33970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can be used for fields containing numeric data. When designing a table, appropriate data types should be set for fields that</a:t>
            </a:r>
            <a:r>
              <a:rPr lang="en-US" baseline="0" dirty="0" smtClean="0"/>
              <a:t> will contain numbers, currency, or dates so that calculations can be performed.</a:t>
            </a:r>
          </a:p>
          <a:p>
            <a:endParaRPr lang="en-US" baseline="0" dirty="0" smtClean="0"/>
          </a:p>
          <a:p>
            <a:r>
              <a:rPr lang="en-US" baseline="0" dirty="0" smtClean="0"/>
              <a:t>When using numeric criteria in a query, formatting is not considered; in other words, do not use dollar signs. Decimal points would only be used if looking for a specific amount that includes cents. Access will not insert quotation marks around the criteria because it is not text.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14</a:t>
            </a:fld>
            <a:endParaRPr lang="en-US" dirty="0"/>
          </a:p>
        </p:txBody>
      </p:sp>
    </p:spTree>
    <p:extLst>
      <p:ext uri="{BB962C8B-B14F-4D97-AF65-F5344CB8AC3E}">
        <p14:creationId xmlns:p14="http://schemas.microsoft.com/office/powerpoint/2010/main" val="87327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Comparison operators </a:t>
            </a:r>
            <a:r>
              <a:rPr lang="en-US" dirty="0" smtClean="0"/>
              <a:t>are symbols that are used to evaluate data in the field. Common Comparison</a:t>
            </a:r>
            <a:r>
              <a:rPr lang="en-US" baseline="0" dirty="0" smtClean="0"/>
              <a:t> operators are: (=) the same or equal, (&gt;) greater than, (&lt;) less than, or in between a range of values. If no comparison operator is specified, (=) is assumed.</a:t>
            </a:r>
          </a:p>
          <a:p>
            <a:endParaRPr lang="en-US" baseline="0" dirty="0" smtClean="0"/>
          </a:p>
          <a:p>
            <a:r>
              <a:rPr lang="en-US" baseline="0" dirty="0" smtClean="0"/>
              <a:t>The Between…And operator is a comparison operator that looks for values between two specific ranges.</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15</a:t>
            </a:fld>
            <a:endParaRPr lang="en-US" dirty="0"/>
          </a:p>
        </p:txBody>
      </p:sp>
    </p:spTree>
    <p:extLst>
      <p:ext uri="{BB962C8B-B14F-4D97-AF65-F5344CB8AC3E}">
        <p14:creationId xmlns:p14="http://schemas.microsoft.com/office/powerpoint/2010/main" val="76541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specify more than one criteria in a query. This is called a </a:t>
            </a:r>
            <a:r>
              <a:rPr lang="en-US" b="1" dirty="0" smtClean="0"/>
              <a:t>compound</a:t>
            </a:r>
            <a:r>
              <a:rPr lang="en-US" dirty="0" smtClean="0"/>
              <a:t> </a:t>
            </a:r>
            <a:r>
              <a:rPr lang="en-US" b="1" dirty="0" smtClean="0"/>
              <a:t>criteria</a:t>
            </a:r>
            <a:r>
              <a:rPr lang="en-US" dirty="0" smtClean="0"/>
              <a:t>. Compound criteria use AND and OR logical operators. In the query</a:t>
            </a:r>
            <a:r>
              <a:rPr lang="en-US" baseline="0" dirty="0" smtClean="0"/>
              <a:t> grid, AND criteria would appear on the same line for the fields specified. OR criteria would appear on two lines in the grid, the second criteria appearing on the OR line.</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16</a:t>
            </a:fld>
            <a:endParaRPr lang="en-US" dirty="0"/>
          </a:p>
        </p:txBody>
      </p:sp>
    </p:spTree>
    <p:extLst>
      <p:ext uri="{BB962C8B-B14F-4D97-AF65-F5344CB8AC3E}">
        <p14:creationId xmlns:p14="http://schemas.microsoft.com/office/powerpoint/2010/main" val="318329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a:t>
            </a:r>
            <a:r>
              <a:rPr lang="en-US" b="1" dirty="0" smtClean="0"/>
              <a:t>relational</a:t>
            </a:r>
            <a:r>
              <a:rPr lang="en-US" baseline="0" dirty="0" smtClean="0"/>
              <a:t> </a:t>
            </a:r>
            <a:r>
              <a:rPr lang="en-US" b="1" baseline="0" dirty="0" smtClean="0"/>
              <a:t>database</a:t>
            </a:r>
            <a:r>
              <a:rPr lang="en-US" baseline="0" dirty="0" smtClean="0"/>
              <a:t>, you can retrieve information from more than one table. The tables should be joined to each other on a common field in a relationship.</a:t>
            </a:r>
          </a:p>
          <a:p>
            <a:endParaRPr lang="en-US" baseline="0" dirty="0" smtClean="0"/>
          </a:p>
          <a:p>
            <a:r>
              <a:rPr lang="en-US" baseline="0" dirty="0" smtClean="0"/>
              <a:t>In the </a:t>
            </a:r>
            <a:r>
              <a:rPr lang="en-US" b="1" baseline="0" dirty="0" smtClean="0"/>
              <a:t>query</a:t>
            </a:r>
            <a:r>
              <a:rPr lang="en-US" baseline="0" dirty="0" smtClean="0"/>
              <a:t> </a:t>
            </a:r>
            <a:r>
              <a:rPr lang="en-US" b="1" baseline="0" dirty="0" smtClean="0"/>
              <a:t>grid</a:t>
            </a:r>
            <a:r>
              <a:rPr lang="en-US" baseline="0" dirty="0" smtClean="0"/>
              <a:t>, the table row will show which table the field is from. When the query is run, you can see the fields together in one table format.</a:t>
            </a:r>
          </a:p>
          <a:p>
            <a:endParaRPr lang="en-US" baseline="0" dirty="0" smtClean="0"/>
          </a:p>
        </p:txBody>
      </p:sp>
      <p:sp>
        <p:nvSpPr>
          <p:cNvPr id="4" name="Slide Number Placeholder 3"/>
          <p:cNvSpPr>
            <a:spLocks noGrp="1"/>
          </p:cNvSpPr>
          <p:nvPr>
            <p:ph type="sldNum" sz="quarter" idx="10"/>
          </p:nvPr>
        </p:nvSpPr>
        <p:spPr/>
        <p:txBody>
          <a:bodyPr/>
          <a:lstStyle/>
          <a:p>
            <a:fld id="{6B92C80D-2559-439F-99A5-0BF3E0B80A37}" type="slidenum">
              <a:rPr lang="en-US" smtClean="0"/>
              <a:t>17</a:t>
            </a:fld>
            <a:endParaRPr lang="en-US" dirty="0"/>
          </a:p>
        </p:txBody>
      </p:sp>
    </p:spTree>
    <p:extLst>
      <p:ext uri="{BB962C8B-B14F-4D97-AF65-F5344CB8AC3E}">
        <p14:creationId xmlns:p14="http://schemas.microsoft.com/office/powerpoint/2010/main" val="1791341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create a query on two tables, the query will appear in the Navigation pane under both tables.</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18</a:t>
            </a:fld>
            <a:endParaRPr lang="en-US" dirty="0"/>
          </a:p>
        </p:txBody>
      </p:sp>
    </p:spTree>
    <p:extLst>
      <p:ext uri="{BB962C8B-B14F-4D97-AF65-F5344CB8AC3E}">
        <p14:creationId xmlns:p14="http://schemas.microsoft.com/office/powerpoint/2010/main" val="2177465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Wildcard characters</a:t>
            </a:r>
            <a:r>
              <a:rPr lang="en-US" b="1" baseline="0" dirty="0" smtClean="0"/>
              <a:t> </a:t>
            </a:r>
            <a:r>
              <a:rPr lang="en-US" baseline="0" dirty="0" smtClean="0"/>
              <a:t>are used to represent one or more unknown characters in a string. When you are unsure of the specific character or set of characters to include in a criteria for a query, you would use a wildcard character in place of the character.</a:t>
            </a:r>
          </a:p>
          <a:p>
            <a:endParaRPr lang="en-US" baseline="0" dirty="0" smtClean="0"/>
          </a:p>
          <a:p>
            <a:r>
              <a:rPr lang="en-US" baseline="0" dirty="0" smtClean="0"/>
              <a:t>There are two types of wildcards:</a:t>
            </a:r>
          </a:p>
          <a:p>
            <a:pPr marL="171450" indent="-171450">
              <a:buFont typeface="Arial" panose="020B0604020202020204" pitchFamily="34" charset="0"/>
              <a:buChar char="•"/>
            </a:pPr>
            <a:r>
              <a:rPr lang="en-US" baseline="0" dirty="0" smtClean="0"/>
              <a:t>(*) asterisk is used to represent one or ore unknown characters. An asterisk (*) can be used at the beginning, middle, or end of the criteria</a:t>
            </a:r>
          </a:p>
          <a:p>
            <a:pPr marL="171450" indent="-171450">
              <a:buFont typeface="Arial" panose="020B0604020202020204" pitchFamily="34" charset="0"/>
              <a:buChar char="•"/>
            </a:pPr>
            <a:r>
              <a:rPr lang="en-US" baseline="0" dirty="0" smtClean="0"/>
              <a:t>(?) question mark is used for a specific character in a word like b?d to find results such as bed, bid, or bud, or any other three character word that begins with b and ends with d</a:t>
            </a:r>
          </a:p>
        </p:txBody>
      </p:sp>
      <p:sp>
        <p:nvSpPr>
          <p:cNvPr id="4" name="Slide Number Placeholder 3"/>
          <p:cNvSpPr>
            <a:spLocks noGrp="1"/>
          </p:cNvSpPr>
          <p:nvPr>
            <p:ph type="sldNum" sz="quarter" idx="10"/>
          </p:nvPr>
        </p:nvSpPr>
        <p:spPr/>
        <p:txBody>
          <a:bodyPr/>
          <a:lstStyle/>
          <a:p>
            <a:fld id="{6B92C80D-2559-439F-99A5-0BF3E0B80A37}" type="slidenum">
              <a:rPr lang="en-US" smtClean="0"/>
              <a:t>19</a:t>
            </a:fld>
            <a:endParaRPr lang="en-US" dirty="0"/>
          </a:p>
        </p:txBody>
      </p:sp>
    </p:spTree>
    <p:extLst>
      <p:ext uri="{BB962C8B-B14F-4D97-AF65-F5344CB8AC3E}">
        <p14:creationId xmlns:p14="http://schemas.microsoft.com/office/powerpoint/2010/main" val="336412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create a </a:t>
            </a:r>
            <a:r>
              <a:rPr lang="en-US" b="1" dirty="0" smtClean="0"/>
              <a:t>calculated field </a:t>
            </a:r>
            <a:r>
              <a:rPr lang="en-US" dirty="0" smtClean="0"/>
              <a:t>in a query. A calculated field stores the value of the mathematical operation. </a:t>
            </a:r>
          </a:p>
          <a:p>
            <a:endParaRPr lang="en-US" dirty="0" smtClean="0"/>
          </a:p>
          <a:p>
            <a:r>
              <a:rPr lang="en-US" dirty="0" smtClean="0"/>
              <a:t>There are two steps to create a calculated field. Step</a:t>
            </a:r>
            <a:r>
              <a:rPr lang="en-US" baseline="0" dirty="0" smtClean="0"/>
              <a:t> one is to name the field that will store the result of the calculation. The second step is to enter the expression (formula) for the calculated field. The name must be followed by a colon (:) and each field name must be enclosed in their own pair of square brackets.</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20</a:t>
            </a:fld>
            <a:endParaRPr lang="en-US" dirty="0"/>
          </a:p>
        </p:txBody>
      </p:sp>
    </p:spTree>
    <p:extLst>
      <p:ext uri="{BB962C8B-B14F-4D97-AF65-F5344CB8AC3E}">
        <p14:creationId xmlns:p14="http://schemas.microsoft.com/office/powerpoint/2010/main" val="39784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1976762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Queries can be used to perform</a:t>
            </a:r>
            <a:r>
              <a:rPr lang="en-US" baseline="0" dirty="0" smtClean="0"/>
              <a:t> statistical calculations known as </a:t>
            </a:r>
            <a:r>
              <a:rPr lang="en-US" b="1" baseline="0" dirty="0" smtClean="0"/>
              <a:t>aggregate functions </a:t>
            </a:r>
            <a:r>
              <a:rPr lang="en-US" baseline="0" dirty="0" smtClean="0"/>
              <a:t>on a group of records. You can find the average amount for a group of records or the highest number in a group of records.</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21</a:t>
            </a:fld>
            <a:endParaRPr lang="en-US" dirty="0"/>
          </a:p>
        </p:txBody>
      </p:sp>
    </p:spTree>
    <p:extLst>
      <p:ext uri="{BB962C8B-B14F-4D97-AF65-F5344CB8AC3E}">
        <p14:creationId xmlns:p14="http://schemas.microsoft.com/office/powerpoint/2010/main" val="4209438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the aggregate functions</a:t>
            </a:r>
            <a:r>
              <a:rPr lang="en-US" baseline="0" dirty="0" smtClean="0"/>
              <a:t> in a query, you have to turn the Total key on in the Show/Hide group. When the Total key is clicked, the Total row is added to the design grid. Group by displays. Click the arrow to display a list of the aggregate functions and choose the one you need.</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22</a:t>
            </a:fld>
            <a:endParaRPr lang="en-US" dirty="0"/>
          </a:p>
        </p:txBody>
      </p:sp>
    </p:spTree>
    <p:extLst>
      <p:ext uri="{BB962C8B-B14F-4D97-AF65-F5344CB8AC3E}">
        <p14:creationId xmlns:p14="http://schemas.microsoft.com/office/powerpoint/2010/main" val="1266683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crosstab query </a:t>
            </a:r>
            <a:r>
              <a:rPr lang="en-US" dirty="0" smtClean="0"/>
              <a:t>uses an aggregate</a:t>
            </a:r>
            <a:r>
              <a:rPr lang="en-US" baseline="0" dirty="0" smtClean="0"/>
              <a:t> function for data that can be grouped by two types of information, and displays the data in a compact, spreadsheet-like format. It always has at least one row heading, one column heading, and one summary field. </a:t>
            </a:r>
          </a:p>
          <a:p>
            <a:endParaRPr lang="en-US" baseline="0" dirty="0" smtClean="0"/>
          </a:p>
          <a:p>
            <a:r>
              <a:rPr lang="en-US" baseline="0" dirty="0" smtClean="0"/>
              <a:t>The crosstab query wizard walks you through the steps to create a crosstab query.</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23</a:t>
            </a:fld>
            <a:endParaRPr lang="en-US" dirty="0"/>
          </a:p>
        </p:txBody>
      </p:sp>
    </p:spTree>
    <p:extLst>
      <p:ext uri="{BB962C8B-B14F-4D97-AF65-F5344CB8AC3E}">
        <p14:creationId xmlns:p14="http://schemas.microsoft.com/office/powerpoint/2010/main" val="3937492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a:t>
            </a:r>
            <a:r>
              <a:rPr lang="en-US" baseline="0" dirty="0" smtClean="0"/>
              <a:t> here is t</a:t>
            </a:r>
            <a:r>
              <a:rPr lang="en-US" dirty="0" smtClean="0"/>
              <a:t>he result of a crosstab query. It summarizes</a:t>
            </a:r>
            <a:r>
              <a:rPr lang="en-US" baseline="0" dirty="0" smtClean="0"/>
              <a:t> the information you requested in your query.</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24</a:t>
            </a:fld>
            <a:endParaRPr lang="en-US" dirty="0"/>
          </a:p>
        </p:txBody>
      </p:sp>
    </p:spTree>
    <p:extLst>
      <p:ext uri="{BB962C8B-B14F-4D97-AF65-F5344CB8AC3E}">
        <p14:creationId xmlns:p14="http://schemas.microsoft.com/office/powerpoint/2010/main" val="2321644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parameter</a:t>
            </a:r>
            <a:r>
              <a:rPr lang="en-US" dirty="0" smtClean="0"/>
              <a:t> </a:t>
            </a:r>
            <a:r>
              <a:rPr lang="en-US" b="1" dirty="0" smtClean="0"/>
              <a:t>query</a:t>
            </a:r>
            <a:r>
              <a:rPr lang="en-US" dirty="0" smtClean="0"/>
              <a:t> prompts you for criteria before running the query. To display records for students in a specific city, you would create a parameter query for city.</a:t>
            </a:r>
            <a:r>
              <a:rPr lang="en-US" baseline="0" dirty="0" smtClean="0"/>
              <a:t> The parameter query eliminates the need to change the design of a select query.</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25</a:t>
            </a:fld>
            <a:endParaRPr lang="en-US" dirty="0"/>
          </a:p>
        </p:txBody>
      </p:sp>
    </p:spTree>
    <p:extLst>
      <p:ext uri="{BB962C8B-B14F-4D97-AF65-F5344CB8AC3E}">
        <p14:creationId xmlns:p14="http://schemas.microsoft.com/office/powerpoint/2010/main" val="428363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relationships are created by</a:t>
            </a:r>
            <a:r>
              <a:rPr lang="en-US" baseline="0" dirty="0" smtClean="0"/>
              <a:t> joining tables together on a common field. This allows you to use more than one table in a query, form, or report to pull information pertaining to both with no duplication of information.</a:t>
            </a:r>
          </a:p>
          <a:p>
            <a:endParaRPr lang="en-US" baseline="0" dirty="0" smtClean="0"/>
          </a:p>
          <a:p>
            <a:r>
              <a:rPr lang="en-US" baseline="0" dirty="0" smtClean="0"/>
              <a:t>Queries are created to answer questions and to get information from database tables. This tends to save time when you just need to answer a simple question.</a:t>
            </a:r>
          </a:p>
          <a:p>
            <a:endParaRPr lang="en-US" baseline="0" dirty="0" smtClean="0"/>
          </a:p>
          <a:p>
            <a:r>
              <a:rPr lang="en-US" baseline="0" dirty="0" smtClean="0"/>
              <a:t>Queries can ask one question or several questions on the same information by forming compound criteria, wildcard characters, logical operators, and calculated fields.</a:t>
            </a:r>
          </a:p>
          <a:p>
            <a:endParaRPr lang="en-US" baseline="0" dirty="0" smtClean="0"/>
          </a:p>
          <a:p>
            <a:r>
              <a:rPr lang="en-US" baseline="0" dirty="0" smtClean="0"/>
              <a:t>Queries range from simple queries to more complex queries like crosstab queries and parameter queries.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334544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instances when</a:t>
            </a:r>
            <a:r>
              <a:rPr lang="en-US" baseline="0" dirty="0" smtClean="0"/>
              <a:t> you need to work with a database and make a copy of the database so you have a copy of the original in case the database becomes corrupt when you work on it.</a:t>
            </a:r>
          </a:p>
          <a:p>
            <a:endParaRPr lang="en-US" baseline="0" dirty="0" smtClean="0"/>
          </a:p>
          <a:p>
            <a:r>
              <a:rPr lang="en-US" baseline="0" dirty="0" smtClean="0"/>
              <a:t>To save the database with a different name, click the File tab, click Save As, then Save Database As, and give the database a new name. You still have the original and a duplicate to work on.</a:t>
            </a:r>
          </a:p>
          <a:p>
            <a:endParaRPr lang="en-US" baseline="0" dirty="0" smtClean="0"/>
          </a:p>
          <a:p>
            <a:r>
              <a:rPr lang="en-US" baseline="0" dirty="0" smtClean="0"/>
              <a:t>You can also save a database in a format that will enable the database to be opened with Access 2007, Access 2010, or Access 2013. The Message Bar, which is located directly below the ribbon, displays information such as security alerts when there is potentially unsafe, active content in the document.</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4</a:t>
            </a:fld>
            <a:endParaRPr lang="en-US" dirty="0"/>
          </a:p>
        </p:txBody>
      </p:sp>
    </p:spTree>
    <p:extLst>
      <p:ext uri="{BB962C8B-B14F-4D97-AF65-F5344CB8AC3E}">
        <p14:creationId xmlns:p14="http://schemas.microsoft.com/office/powerpoint/2010/main" val="207423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 databases are relational databases. Tables</a:t>
            </a:r>
            <a:r>
              <a:rPr lang="en-US" baseline="0" dirty="0" smtClean="0"/>
              <a:t> </a:t>
            </a:r>
            <a:r>
              <a:rPr lang="en-US" dirty="0" smtClean="0"/>
              <a:t>can be related to other tables</a:t>
            </a:r>
            <a:r>
              <a:rPr lang="en-US" baseline="0" dirty="0" smtClean="0"/>
              <a:t> or queries on a common field. </a:t>
            </a:r>
            <a:r>
              <a:rPr lang="en-US" b="1" baseline="0" dirty="0" smtClean="0"/>
              <a:t>Common fields</a:t>
            </a:r>
            <a:r>
              <a:rPr lang="en-US" baseline="0" dirty="0" smtClean="0"/>
              <a:t> are fields in one or more tables that store the same data. To relate tables on a common field, you have to define a relationship. A </a:t>
            </a:r>
            <a:r>
              <a:rPr lang="en-US" b="1" baseline="0" dirty="0" smtClean="0"/>
              <a:t>relationship</a:t>
            </a:r>
            <a:r>
              <a:rPr lang="en-US" baseline="0" dirty="0" smtClean="0"/>
              <a:t> is an association that is established between two tables on a common field. After the relationship is established, you can create a query, report, or form to display information from more than one table.</a:t>
            </a:r>
          </a:p>
          <a:p>
            <a:endParaRPr lang="en-US" baseline="0" dirty="0" smtClean="0"/>
          </a:p>
          <a:p>
            <a:r>
              <a:rPr lang="en-US" baseline="0" dirty="0" smtClean="0"/>
              <a:t>Use the Database Tools tab to find the Relationship group. Click Relationships. Use the Show Tables dialog box to show the list of tables in the database. Choose the two tables that have a common field. Close the Show Tables dialog box. The two tables will show their field lists, which is a list of the fields in each table. </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5</a:t>
            </a:fld>
            <a:endParaRPr lang="en-US" dirty="0"/>
          </a:p>
        </p:txBody>
      </p:sp>
    </p:spTree>
    <p:extLst>
      <p:ext uri="{BB962C8B-B14F-4D97-AF65-F5344CB8AC3E}">
        <p14:creationId xmlns:p14="http://schemas.microsoft.com/office/powerpoint/2010/main" val="218193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dragging the common field in one table to the same field in the other table, you establish a relationship. In many instances, the common field will be the primary key in the “one” table, and the foreign key in the “many” table. This type of relationship is called a </a:t>
            </a:r>
            <a:r>
              <a:rPr lang="en-US" b="1" baseline="0" dirty="0" smtClean="0"/>
              <a:t>one-to-many relationship</a:t>
            </a:r>
            <a:r>
              <a:rPr lang="en-US" baseline="0" dirty="0" smtClean="0"/>
              <a:t>.</a:t>
            </a:r>
          </a:p>
          <a:p>
            <a:endParaRPr lang="en-US" b="1" baseline="0" dirty="0" smtClean="0"/>
          </a:p>
          <a:p>
            <a:r>
              <a:rPr lang="en-US" b="1" baseline="0" dirty="0" smtClean="0"/>
              <a:t>Referential integrity </a:t>
            </a:r>
            <a:r>
              <a:rPr lang="en-US" baseline="0" dirty="0" smtClean="0"/>
              <a:t>is a set of rules that Access uses to ensure that the data between related tables is valid. Enforcing referential integrity ensures that the common field cannot be added to a table unless it has been added to the “one” table first.</a:t>
            </a:r>
          </a:p>
          <a:p>
            <a:endParaRPr lang="en-US" baseline="0" dirty="0" smtClean="0"/>
          </a:p>
          <a:p>
            <a:r>
              <a:rPr lang="en-US" baseline="0" dirty="0" smtClean="0"/>
              <a:t>The </a:t>
            </a:r>
            <a:r>
              <a:rPr lang="en-US" b="1" baseline="0" dirty="0" smtClean="0"/>
              <a:t>Cascade Update Related Fields </a:t>
            </a:r>
            <a:r>
              <a:rPr lang="en-US" baseline="0" dirty="0" smtClean="0"/>
              <a:t>option enables you to change the data in the primary key field for the table on the one side of the relationship, and updates automatically change an fields in the related table.</a:t>
            </a:r>
          </a:p>
          <a:p>
            <a:endParaRPr lang="en-US" baseline="0" dirty="0" smtClean="0"/>
          </a:p>
          <a:p>
            <a:r>
              <a:rPr lang="en-US" baseline="0" dirty="0" smtClean="0"/>
              <a:t>The</a:t>
            </a:r>
            <a:r>
              <a:rPr lang="en-US" b="1" baseline="0" dirty="0" smtClean="0"/>
              <a:t> Cascade Delete Related Records </a:t>
            </a:r>
            <a:r>
              <a:rPr lang="en-US" baseline="0" dirty="0" smtClean="0"/>
              <a:t>option enables you to delete a record in the table on the one side of the relationship and also delete all of the related records in related tables.</a:t>
            </a:r>
          </a:p>
          <a:p>
            <a:endParaRPr lang="en-US" baseline="0" dirty="0" smtClean="0"/>
          </a:p>
          <a:p>
            <a:r>
              <a:rPr lang="en-US" baseline="0" dirty="0" smtClean="0"/>
              <a:t>The </a:t>
            </a:r>
            <a:r>
              <a:rPr lang="en-US" b="1" baseline="0" dirty="0" smtClean="0"/>
              <a:t>join line </a:t>
            </a:r>
            <a:r>
              <a:rPr lang="en-US" baseline="0" dirty="0" smtClean="0"/>
              <a:t>is the line connecting or joining the two tables.</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6</a:t>
            </a:fld>
            <a:endParaRPr lang="en-US" dirty="0"/>
          </a:p>
        </p:txBody>
      </p:sp>
    </p:spTree>
    <p:extLst>
      <p:ext uri="{BB962C8B-B14F-4D97-AF65-F5344CB8AC3E}">
        <p14:creationId xmlns:p14="http://schemas.microsoft.com/office/powerpoint/2010/main" val="23144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Sorting</a:t>
            </a:r>
            <a:r>
              <a:rPr lang="en-US" dirty="0" smtClean="0"/>
              <a:t> is the process of arranging data in a specific order based on the value in a field; for instance, sorting by last name. To sort records in a table, click the arrow to</a:t>
            </a:r>
            <a:r>
              <a:rPr lang="en-US" baseline="0" dirty="0" smtClean="0"/>
              <a:t> the right of the field name in the table and click the sort order.</a:t>
            </a:r>
          </a:p>
          <a:p>
            <a:endParaRPr lang="en-US" baseline="0" dirty="0" smtClean="0"/>
          </a:p>
          <a:p>
            <a:r>
              <a:rPr lang="en-US" baseline="0" dirty="0" smtClean="0"/>
              <a:t>Data can be sorted in ascending or descending order. Ascending order is alphabetical (A-Z) or numbers lowest to highest. Descending order is alphabetical (Z-A) or numbers highest to lowest.</a:t>
            </a:r>
          </a:p>
          <a:p>
            <a:endParaRPr lang="en-US" baseline="0" dirty="0" smtClean="0"/>
          </a:p>
          <a:p>
            <a:r>
              <a:rPr lang="en-US" baseline="0" dirty="0" smtClean="0"/>
              <a:t>Sorting can be done on more than one field at a time, but the outermost sort field would be first and the innermost sort field would be the second level sort.</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7</a:t>
            </a:fld>
            <a:endParaRPr lang="en-US" dirty="0"/>
          </a:p>
        </p:txBody>
      </p:sp>
    </p:spTree>
    <p:extLst>
      <p:ext uri="{BB962C8B-B14F-4D97-AF65-F5344CB8AC3E}">
        <p14:creationId xmlns:p14="http://schemas.microsoft.com/office/powerpoint/2010/main" val="279625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Queries</a:t>
            </a:r>
            <a:r>
              <a:rPr lang="en-US" dirty="0" smtClean="0"/>
              <a:t> are used to create subsets of records, a portion of the total,</a:t>
            </a:r>
            <a:r>
              <a:rPr lang="en-US" baseline="0" dirty="0" smtClean="0"/>
              <a:t> according to specific specification. Tables that the queries are based on are called its </a:t>
            </a:r>
            <a:r>
              <a:rPr lang="en-US" b="1" baseline="0" dirty="0" smtClean="0"/>
              <a:t>data source</a:t>
            </a:r>
            <a:r>
              <a:rPr lang="en-US" baseline="0" dirty="0" smtClean="0"/>
              <a:t>.</a:t>
            </a:r>
          </a:p>
          <a:p>
            <a:endParaRPr lang="en-US" dirty="0" smtClean="0"/>
          </a:p>
          <a:p>
            <a:r>
              <a:rPr lang="en-US" baseline="0" dirty="0" smtClean="0"/>
              <a:t>Queries can be created from scratch, using the Query Design view. Using the Show Table box, you can select the table needed for the query. The table appears in the table area of the Query window. The grid at the bottom of the Query design window is called the query design grid. The fields needed for the query will be listed there. Drag the field name from the table area to the grid in the order in which you want them to appear in the query.</a:t>
            </a:r>
          </a:p>
          <a:p>
            <a:endParaRPr lang="en-US" baseline="0" dirty="0" smtClean="0"/>
          </a:p>
          <a:p>
            <a:r>
              <a:rPr lang="en-US" baseline="0" dirty="0" smtClean="0"/>
              <a:t>To see the result of the query, you would run the query.</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8</a:t>
            </a:fld>
            <a:endParaRPr lang="en-US" dirty="0"/>
          </a:p>
        </p:txBody>
      </p:sp>
    </p:spTree>
    <p:extLst>
      <p:ext uri="{BB962C8B-B14F-4D97-AF65-F5344CB8AC3E}">
        <p14:creationId xmlns:p14="http://schemas.microsoft.com/office/powerpoint/2010/main" val="112221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create a new query from scratch or you can open an existing query and modify it, then save it with a different name. You can also copy an existing query and paste it. To rename the new query, right-click and rename.</a:t>
            </a:r>
          </a:p>
          <a:p>
            <a:endParaRPr lang="en-US" dirty="0" smtClean="0"/>
          </a:p>
          <a:p>
            <a:r>
              <a:rPr lang="en-US" dirty="0" smtClean="0"/>
              <a:t>Making any changes to a</a:t>
            </a:r>
            <a:r>
              <a:rPr lang="en-US" baseline="0" dirty="0" smtClean="0"/>
              <a:t> query do not have any effect on the table. To delete a field from a query, right-click on the field name in the grid and delete it. You can also point to the thin gray selection bar above the field name to display the down arrow pointer and click to select the column and delete.</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9</a:t>
            </a:fld>
            <a:endParaRPr lang="en-US" dirty="0"/>
          </a:p>
        </p:txBody>
      </p:sp>
    </p:spTree>
    <p:extLst>
      <p:ext uri="{BB962C8B-B14F-4D97-AF65-F5344CB8AC3E}">
        <p14:creationId xmlns:p14="http://schemas.microsoft.com/office/powerpoint/2010/main" val="136495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sort the results of a query in either Datasheet view or Design view. Use Design view if you want</a:t>
            </a:r>
            <a:r>
              <a:rPr lang="en-US" baseline="0" dirty="0" smtClean="0"/>
              <a:t> the results to always appear in a specific sorted order.</a:t>
            </a:r>
          </a:p>
          <a:p>
            <a:endParaRPr lang="en-US" baseline="0" dirty="0" smtClean="0"/>
          </a:p>
          <a:p>
            <a:r>
              <a:rPr lang="en-US" baseline="0" dirty="0" smtClean="0"/>
              <a:t>To sort in Design view, click the Sort row under the field name in the grid. Choose Ascending or Descending. When you Run the query, records will be sorted as you specified. If you want records sorted on more than one field, you must choose Sort on both fields. It is important to remember that records are sorted in the order they appear in the grid.</a:t>
            </a:r>
            <a:endParaRPr lang="en-US" dirty="0"/>
          </a:p>
        </p:txBody>
      </p:sp>
      <p:sp>
        <p:nvSpPr>
          <p:cNvPr id="4" name="Slide Number Placeholder 3"/>
          <p:cNvSpPr>
            <a:spLocks noGrp="1"/>
          </p:cNvSpPr>
          <p:nvPr>
            <p:ph type="sldNum" sz="quarter" idx="10"/>
          </p:nvPr>
        </p:nvSpPr>
        <p:spPr/>
        <p:txBody>
          <a:bodyPr/>
          <a:lstStyle/>
          <a:p>
            <a:fld id="{6B92C80D-2559-439F-99A5-0BF3E0B80A37}" type="slidenum">
              <a:rPr lang="en-US" smtClean="0"/>
              <a:t>10</a:t>
            </a:fld>
            <a:endParaRPr lang="en-US" dirty="0"/>
          </a:p>
        </p:txBody>
      </p:sp>
    </p:spTree>
    <p:extLst>
      <p:ext uri="{BB962C8B-B14F-4D97-AF65-F5344CB8AC3E}">
        <p14:creationId xmlns:p14="http://schemas.microsoft.com/office/powerpoint/2010/main" val="305070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
        <p:nvSpPr>
          <p:cNvPr id="7" name="Freeform 6"/>
          <p:cNvSpPr/>
          <p:nvPr userDrawn="1"/>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Sort Query Results</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7035" y="2521361"/>
            <a:ext cx="6242304" cy="1213104"/>
          </a:xfrm>
        </p:spPr>
      </p:pic>
    </p:spTree>
    <p:extLst>
      <p:ext uri="{BB962C8B-B14F-4D97-AF65-F5344CB8AC3E}">
        <p14:creationId xmlns:p14="http://schemas.microsoft.com/office/powerpoint/2010/main" val="194906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Rounded MT Bold" panose="020F0704030504030204" pitchFamily="34" charset="0"/>
              </a:rPr>
              <a:t>Specify Criteria in a Query</a:t>
            </a:r>
            <a:endParaRPr lang="en-US" sz="4400" b="1" dirty="0">
              <a:latin typeface="Arial Rounded MT Bold" panose="020F0704030504030204" pitchFamily="34" charset="0"/>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51256" y="3487615"/>
            <a:ext cx="4183062" cy="1160586"/>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61125" y="3487615"/>
            <a:ext cx="4184650" cy="1160586"/>
          </a:xfrm>
        </p:spPr>
      </p:pic>
    </p:spTree>
    <p:extLst>
      <p:ext uri="{BB962C8B-B14F-4D97-AF65-F5344CB8AC3E}">
        <p14:creationId xmlns:p14="http://schemas.microsoft.com/office/powerpoint/2010/main" val="161949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Specify Criteria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2298118"/>
            <a:ext cx="6242304" cy="1286256"/>
          </a:xfrm>
        </p:spPr>
      </p:pic>
    </p:spTree>
    <p:extLst>
      <p:ext uri="{BB962C8B-B14F-4D97-AF65-F5344CB8AC3E}">
        <p14:creationId xmlns:p14="http://schemas.microsoft.com/office/powerpoint/2010/main" val="2022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Specify Criteria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473084"/>
            <a:ext cx="6242304" cy="1280160"/>
          </a:xfrm>
        </p:spPr>
      </p:pic>
    </p:spTree>
    <p:extLst>
      <p:ext uri="{BB962C8B-B14F-4D97-AF65-F5344CB8AC3E}">
        <p14:creationId xmlns:p14="http://schemas.microsoft.com/office/powerpoint/2010/main" val="48220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784225"/>
            <a:r>
              <a:rPr lang="en-US" sz="4400" b="1" dirty="0" smtClean="0"/>
              <a:t>Specify Numeric Criteria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2480637"/>
            <a:ext cx="6242304" cy="1213104"/>
          </a:xfrm>
        </p:spPr>
      </p:pic>
    </p:spTree>
    <p:extLst>
      <p:ext uri="{BB962C8B-B14F-4D97-AF65-F5344CB8AC3E}">
        <p14:creationId xmlns:p14="http://schemas.microsoft.com/office/powerpoint/2010/main" val="10405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rmAutofit/>
          </a:bodyPr>
          <a:lstStyle/>
          <a:p>
            <a:pPr marL="896938">
              <a:tabLst>
                <a:tab pos="896938" algn="l"/>
              </a:tabLst>
            </a:pPr>
            <a:r>
              <a:rPr lang="en-US" sz="4400" b="1" dirty="0" smtClean="0"/>
              <a:t>Specify Numeric Criteria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4848" y="1855028"/>
            <a:ext cx="6242304" cy="2840736"/>
          </a:xfrm>
        </p:spPr>
      </p:pic>
    </p:spTree>
    <p:extLst>
      <p:ext uri="{BB962C8B-B14F-4D97-AF65-F5344CB8AC3E}">
        <p14:creationId xmlns:p14="http://schemas.microsoft.com/office/powerpoint/2010/main" val="152327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rmAutofit/>
          </a:bodyPr>
          <a:lstStyle/>
          <a:p>
            <a:pPr marL="896938"/>
            <a:r>
              <a:rPr lang="en-US" sz="4400" b="1" dirty="0" smtClean="0">
                <a:latin typeface="Arial Rounded MT Bold" panose="020F0704030504030204" pitchFamily="34" charset="0"/>
              </a:rPr>
              <a:t>Use Compound Criteria in a Query</a:t>
            </a:r>
            <a:endParaRPr lang="en-US" sz="4400" b="1" dirty="0">
              <a:latin typeface="Arial Rounded MT Bold" panose="020F0704030504030204" pitchFamily="34" charset="0"/>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863" y="3696889"/>
            <a:ext cx="4183062" cy="808834"/>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497328" y="3691933"/>
            <a:ext cx="4184650" cy="796881"/>
          </a:xfrm>
        </p:spPr>
      </p:pic>
      <p:sp>
        <p:nvSpPr>
          <p:cNvPr id="10" name="TextBox 9"/>
          <p:cNvSpPr txBox="1"/>
          <p:nvPr/>
        </p:nvSpPr>
        <p:spPr>
          <a:xfrm>
            <a:off x="1392072" y="2167313"/>
            <a:ext cx="2430474" cy="646331"/>
          </a:xfrm>
          <a:prstGeom prst="rect">
            <a:avLst/>
          </a:prstGeom>
          <a:noFill/>
        </p:spPr>
        <p:txBody>
          <a:bodyPr wrap="none" rtlCol="0">
            <a:spAutoFit/>
          </a:bodyPr>
          <a:lstStyle/>
          <a:p>
            <a:r>
              <a:rPr lang="en-US" dirty="0" smtClean="0"/>
              <a:t>AND Criteria, appears</a:t>
            </a:r>
          </a:p>
          <a:p>
            <a:r>
              <a:rPr lang="en-US" dirty="0"/>
              <a:t>o</a:t>
            </a:r>
            <a:r>
              <a:rPr lang="en-US" dirty="0" smtClean="0"/>
              <a:t>n the same line</a:t>
            </a:r>
            <a:endParaRPr lang="en-US" dirty="0"/>
          </a:p>
        </p:txBody>
      </p:sp>
      <p:sp>
        <p:nvSpPr>
          <p:cNvPr id="11" name="TextBox 10"/>
          <p:cNvSpPr txBox="1"/>
          <p:nvPr/>
        </p:nvSpPr>
        <p:spPr>
          <a:xfrm>
            <a:off x="6441743" y="2292825"/>
            <a:ext cx="2295821" cy="646331"/>
          </a:xfrm>
          <a:prstGeom prst="rect">
            <a:avLst/>
          </a:prstGeom>
          <a:noFill/>
        </p:spPr>
        <p:txBody>
          <a:bodyPr wrap="none" rtlCol="0">
            <a:spAutoFit/>
          </a:bodyPr>
          <a:lstStyle/>
          <a:p>
            <a:r>
              <a:rPr lang="en-US" dirty="0" smtClean="0"/>
              <a:t>OR Criteria, appears</a:t>
            </a:r>
          </a:p>
          <a:p>
            <a:r>
              <a:rPr lang="en-US" dirty="0" smtClean="0"/>
              <a:t>on two lines</a:t>
            </a:r>
            <a:endParaRPr lang="en-US" dirty="0"/>
          </a:p>
        </p:txBody>
      </p:sp>
    </p:spTree>
    <p:extLst>
      <p:ext uri="{BB962C8B-B14F-4D97-AF65-F5344CB8AC3E}">
        <p14:creationId xmlns:p14="http://schemas.microsoft.com/office/powerpoint/2010/main" val="2309570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5125"/>
            <a:ext cx="12192000" cy="1016889"/>
          </a:xfrm>
        </p:spPr>
        <p:txBody>
          <a:bodyPr>
            <a:noAutofit/>
          </a:bodyPr>
          <a:lstStyle/>
          <a:p>
            <a:pPr marL="971550"/>
            <a:r>
              <a:rPr lang="en-US" sz="4400" b="1" dirty="0" smtClean="0"/>
              <a:t>Create a Query Based on More Than One Table</a:t>
            </a:r>
            <a:endParaRPr lang="en-US" sz="4400" b="1"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684" y="2048093"/>
            <a:ext cx="6242304" cy="1213104"/>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684" y="3772754"/>
            <a:ext cx="6242304" cy="1359408"/>
          </a:xfrm>
          <a:prstGeom prst="rect">
            <a:avLst/>
          </a:prstGeom>
        </p:spPr>
      </p:pic>
    </p:spTree>
    <p:extLst>
      <p:ext uri="{BB962C8B-B14F-4D97-AF65-F5344CB8AC3E}">
        <p14:creationId xmlns:p14="http://schemas.microsoft.com/office/powerpoint/2010/main" val="387143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Autofit/>
          </a:bodyPr>
          <a:lstStyle/>
          <a:p>
            <a:pPr marL="896938"/>
            <a:r>
              <a:rPr lang="en-US" sz="4400" b="1" dirty="0" smtClean="0"/>
              <a:t>Create a Query Based on More Than One Table</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1719" y="2404749"/>
            <a:ext cx="6242304" cy="1859280"/>
          </a:xfrm>
        </p:spPr>
      </p:pic>
    </p:spTree>
    <p:extLst>
      <p:ext uri="{BB962C8B-B14F-4D97-AF65-F5344CB8AC3E}">
        <p14:creationId xmlns:p14="http://schemas.microsoft.com/office/powerpoint/2010/main" val="69926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896938"/>
            <a:r>
              <a:rPr lang="en-US" sz="4400" b="1" dirty="0" smtClean="0"/>
              <a:t>Use Wildcards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7884" y="2428060"/>
            <a:ext cx="6242304" cy="1298448"/>
          </a:xfrm>
        </p:spPr>
      </p:pic>
    </p:spTree>
    <p:extLst>
      <p:ext uri="{BB962C8B-B14F-4D97-AF65-F5344CB8AC3E}">
        <p14:creationId xmlns:p14="http://schemas.microsoft.com/office/powerpoint/2010/main" val="42842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 Chapter 2</a:t>
            </a:r>
            <a:endParaRPr lang="en-US" dirty="0"/>
          </a:p>
        </p:txBody>
      </p:sp>
      <p:sp>
        <p:nvSpPr>
          <p:cNvPr id="3" name="Text Placeholder 2"/>
          <p:cNvSpPr>
            <a:spLocks noGrp="1"/>
          </p:cNvSpPr>
          <p:nvPr>
            <p:ph type="body" idx="1"/>
          </p:nvPr>
        </p:nvSpPr>
        <p:spPr/>
        <p:txBody>
          <a:bodyPr/>
          <a:lstStyle/>
          <a:p>
            <a:r>
              <a:rPr lang="en-US" dirty="0" smtClean="0"/>
              <a:t>Sort and Query a Database</a:t>
            </a:r>
            <a:endParaRPr lang="en-US" dirty="0"/>
          </a:p>
        </p:txBody>
      </p:sp>
    </p:spTree>
    <p:extLst>
      <p:ext uri="{BB962C8B-B14F-4D97-AF65-F5344CB8AC3E}">
        <p14:creationId xmlns:p14="http://schemas.microsoft.com/office/powerpoint/2010/main" val="234786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Autofit/>
          </a:bodyPr>
          <a:lstStyle/>
          <a:p>
            <a:pPr marL="896938"/>
            <a:r>
              <a:rPr lang="en-US" sz="4400" b="1" dirty="0" smtClean="0"/>
              <a:t>Create Calculated Fields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2686715"/>
            <a:ext cx="6242304" cy="1737360"/>
          </a:xfrm>
        </p:spPr>
      </p:pic>
    </p:spTree>
    <p:extLst>
      <p:ext uri="{BB962C8B-B14F-4D97-AF65-F5344CB8AC3E}">
        <p14:creationId xmlns:p14="http://schemas.microsoft.com/office/powerpoint/2010/main" val="403778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Autofit/>
          </a:bodyPr>
          <a:lstStyle/>
          <a:p>
            <a:pPr marL="858838"/>
            <a:r>
              <a:rPr lang="en-US" sz="4400" b="1" dirty="0" smtClean="0"/>
              <a:t>Calculate Statistics and Group Data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9771" y="1920216"/>
            <a:ext cx="6406896" cy="3005328"/>
          </a:xfrm>
        </p:spPr>
      </p:pic>
    </p:spTree>
    <p:extLst>
      <p:ext uri="{BB962C8B-B14F-4D97-AF65-F5344CB8AC3E}">
        <p14:creationId xmlns:p14="http://schemas.microsoft.com/office/powerpoint/2010/main" val="349110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6889"/>
          </a:xfrm>
        </p:spPr>
        <p:txBody>
          <a:bodyPr>
            <a:noAutofit/>
          </a:bodyPr>
          <a:lstStyle/>
          <a:p>
            <a:pPr marL="896938"/>
            <a:r>
              <a:rPr lang="en-US" sz="4400" b="1" dirty="0" smtClean="0"/>
              <a:t>Calculate Statistics and Group Data in a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5525" y="1917070"/>
            <a:ext cx="6242304" cy="3749040"/>
          </a:xfrm>
        </p:spPr>
      </p:pic>
    </p:spTree>
    <p:extLst>
      <p:ext uri="{BB962C8B-B14F-4D97-AF65-F5344CB8AC3E}">
        <p14:creationId xmlns:p14="http://schemas.microsoft.com/office/powerpoint/2010/main" val="86487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Create a Crosstab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35975"/>
            <a:ext cx="6242304" cy="281025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903" y="2787142"/>
            <a:ext cx="6242304" cy="2779776"/>
          </a:xfrm>
          <a:prstGeom prst="rect">
            <a:avLst/>
          </a:prstGeom>
        </p:spPr>
      </p:pic>
    </p:spTree>
    <p:extLst>
      <p:ext uri="{BB962C8B-B14F-4D97-AF65-F5344CB8AC3E}">
        <p14:creationId xmlns:p14="http://schemas.microsoft.com/office/powerpoint/2010/main" val="394226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Create a Crosstab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9419" y="2216358"/>
            <a:ext cx="6242304" cy="2133600"/>
          </a:xfrm>
        </p:spPr>
      </p:pic>
    </p:spTree>
    <p:extLst>
      <p:ext uri="{BB962C8B-B14F-4D97-AF65-F5344CB8AC3E}">
        <p14:creationId xmlns:p14="http://schemas.microsoft.com/office/powerpoint/2010/main" val="407872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Create a Parameter Query</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7909" y="2033639"/>
            <a:ext cx="6242304" cy="2718816"/>
          </a:xfrm>
        </p:spPr>
      </p:pic>
    </p:spTree>
    <p:extLst>
      <p:ext uri="{BB962C8B-B14F-4D97-AF65-F5344CB8AC3E}">
        <p14:creationId xmlns:p14="http://schemas.microsoft.com/office/powerpoint/2010/main" val="35512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0058400" cy="1066800"/>
          </a:xfrm>
        </p:spPr>
        <p:txBody>
          <a:bodyPr/>
          <a:lstStyle/>
          <a:p>
            <a:pPr marL="858838"/>
            <a:r>
              <a:rPr lang="en-US" b="1" dirty="0" smtClean="0"/>
              <a:t>Summary</a:t>
            </a:r>
            <a:endParaRPr lang="en-US" b="1" dirty="0"/>
          </a:p>
        </p:txBody>
      </p:sp>
      <p:sp>
        <p:nvSpPr>
          <p:cNvPr id="3" name="Content Placeholder 2"/>
          <p:cNvSpPr>
            <a:spLocks noGrp="1"/>
          </p:cNvSpPr>
          <p:nvPr>
            <p:ph idx="1"/>
          </p:nvPr>
        </p:nvSpPr>
        <p:spPr>
          <a:xfrm>
            <a:off x="0" y="1295400"/>
            <a:ext cx="12192000" cy="4953000"/>
          </a:xfrm>
        </p:spPr>
        <p:txBody>
          <a:bodyPr>
            <a:normAutofit lnSpcReduction="10000"/>
          </a:bodyPr>
          <a:lstStyle/>
          <a:p>
            <a:pPr>
              <a:spcAft>
                <a:spcPts val="1200"/>
              </a:spcAft>
            </a:pPr>
            <a:endParaRPr lang="en-US" sz="2800" dirty="0" smtClean="0"/>
          </a:p>
          <a:p>
            <a:pPr>
              <a:spcAft>
                <a:spcPts val="1200"/>
              </a:spcAft>
            </a:pPr>
            <a:r>
              <a:rPr lang="en-US" sz="2800" dirty="0" smtClean="0"/>
              <a:t>Table relationships are created to allow you to extract information from multiple tables</a:t>
            </a:r>
            <a:endParaRPr lang="en-US" sz="2800" dirty="0"/>
          </a:p>
          <a:p>
            <a:pPr>
              <a:spcAft>
                <a:spcPts val="1200"/>
              </a:spcAft>
            </a:pPr>
            <a:r>
              <a:rPr lang="en-US" sz="2800" dirty="0" smtClean="0"/>
              <a:t>Queries are the answers to questions posed in specific ways</a:t>
            </a:r>
            <a:endParaRPr lang="en-US" sz="2400" dirty="0"/>
          </a:p>
          <a:p>
            <a:pPr>
              <a:spcAft>
                <a:spcPts val="1200"/>
              </a:spcAft>
            </a:pPr>
            <a:r>
              <a:rPr lang="en-US" sz="2800" dirty="0" smtClean="0"/>
              <a:t>Queries range from simple to complex</a:t>
            </a:r>
          </a:p>
          <a:p>
            <a:pPr marL="0" indent="0">
              <a:spcAft>
                <a:spcPts val="1200"/>
              </a:spcAft>
              <a:buNone/>
            </a:pPr>
            <a:endParaRPr lang="en-US" sz="2800" dirty="0" smtClean="0"/>
          </a:p>
          <a:p>
            <a:pPr marL="0" indent="0">
              <a:spcAft>
                <a:spcPts val="1200"/>
              </a:spcAft>
              <a:buNone/>
            </a:pPr>
            <a:endParaRPr lang="en-US" sz="2800" dirty="0"/>
          </a:p>
          <a:p>
            <a:pPr marL="0" indent="0">
              <a:spcAft>
                <a:spcPts val="1200"/>
              </a:spcAft>
              <a:buNone/>
            </a:pPr>
            <a:endParaRPr lang="en-US" sz="2800" dirty="0"/>
          </a:p>
          <a:p>
            <a:pPr>
              <a:spcAft>
                <a:spcPts val="1200"/>
              </a:spcAft>
            </a:pPr>
            <a:r>
              <a:rPr lang="en-US" sz="2800" dirty="0" smtClean="0"/>
              <a:t>Crosstab queries display information grouped by two fields</a:t>
            </a:r>
          </a:p>
          <a:p>
            <a:pPr>
              <a:spcAft>
                <a:spcPts val="1200"/>
              </a:spcAft>
            </a:pPr>
            <a:r>
              <a:rPr lang="en-US" sz="2800" dirty="0" smtClean="0"/>
              <a:t>Parameter queries allow you to answer a prompt for information</a:t>
            </a:r>
            <a:endParaRPr lang="en-US" sz="4800" dirty="0"/>
          </a:p>
        </p:txBody>
      </p:sp>
    </p:spTree>
    <p:extLst>
      <p:ext uri="{BB962C8B-B14F-4D97-AF65-F5344CB8AC3E}">
        <p14:creationId xmlns:p14="http://schemas.microsoft.com/office/powerpoint/2010/main" val="30898741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93174" y="1780700"/>
            <a:ext cx="11498826" cy="4037473"/>
          </a:xfrm>
          <a:solidFill>
            <a:schemeClr val="bg1">
              <a:alpha val="29000"/>
            </a:schemeClr>
          </a:solidFill>
          <a:scene3d>
            <a:camera prst="orthographicFront"/>
            <a:lightRig rig="threePt" dir="t"/>
          </a:scene3d>
          <a:sp3d>
            <a:bevelT/>
          </a:sp3d>
        </p:spPr>
        <p:txBody>
          <a:bodyPr numCol="2">
            <a:normAutofit fontScale="92500" lnSpcReduction="20000"/>
          </a:bodyPr>
          <a:lstStyle/>
          <a:p>
            <a:r>
              <a:rPr lang="en-US" sz="3000" dirty="0" smtClean="0"/>
              <a:t>Open and Save an Existing Database</a:t>
            </a:r>
          </a:p>
          <a:p>
            <a:r>
              <a:rPr lang="en-US" sz="3000" dirty="0" smtClean="0"/>
              <a:t>Create Table Relationships</a:t>
            </a:r>
          </a:p>
          <a:p>
            <a:r>
              <a:rPr lang="en-US" sz="3000" dirty="0" smtClean="0"/>
              <a:t>Sort Records in a Table</a:t>
            </a:r>
          </a:p>
          <a:p>
            <a:r>
              <a:rPr lang="en-US" sz="3000" dirty="0" smtClean="0"/>
              <a:t>Create a New Query from an Existing Query</a:t>
            </a:r>
          </a:p>
          <a:p>
            <a:r>
              <a:rPr lang="en-US" sz="3000" dirty="0" smtClean="0"/>
              <a:t>Sort Query Results</a:t>
            </a:r>
          </a:p>
          <a:p>
            <a:r>
              <a:rPr lang="en-US" sz="3000" dirty="0" smtClean="0"/>
              <a:t>Specify Criteria in a Query</a:t>
            </a:r>
          </a:p>
          <a:p>
            <a:r>
              <a:rPr lang="en-US" sz="3000" dirty="0" smtClean="0"/>
              <a:t>Specify Numeric Criteria in a Query</a:t>
            </a:r>
          </a:p>
          <a:p>
            <a:pPr marL="0" indent="0">
              <a:buNone/>
            </a:pPr>
            <a:endParaRPr lang="en-US" sz="3000" dirty="0" smtClean="0"/>
          </a:p>
          <a:p>
            <a:r>
              <a:rPr lang="en-US" dirty="0" smtClean="0"/>
              <a:t>Use Compound Criteria in a Query</a:t>
            </a:r>
          </a:p>
          <a:p>
            <a:r>
              <a:rPr lang="en-US" sz="3000" dirty="0" smtClean="0"/>
              <a:t>Create a Query Based on More Than One Table</a:t>
            </a:r>
          </a:p>
          <a:p>
            <a:r>
              <a:rPr lang="en-US" sz="3000" dirty="0" smtClean="0"/>
              <a:t>Use Wildcards in a Query</a:t>
            </a:r>
          </a:p>
          <a:p>
            <a:r>
              <a:rPr lang="en-US" dirty="0" smtClean="0"/>
              <a:t>Create Calculated Fields in a Query</a:t>
            </a:r>
          </a:p>
          <a:p>
            <a:r>
              <a:rPr lang="en-US" sz="3000" dirty="0" smtClean="0"/>
              <a:t>Calculate Statistics and Group Data in a Query</a:t>
            </a:r>
          </a:p>
          <a:p>
            <a:r>
              <a:rPr lang="en-US" dirty="0" smtClean="0"/>
              <a:t>Create a Crosstab Query</a:t>
            </a:r>
          </a:p>
          <a:p>
            <a:r>
              <a:rPr lang="en-US" sz="3000" dirty="0" smtClean="0"/>
              <a:t>Create a Parameter Query</a:t>
            </a:r>
          </a:p>
          <a:p>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1127640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Autofit/>
          </a:bodyPr>
          <a:lstStyle/>
          <a:p>
            <a:pPr marL="896938"/>
            <a:r>
              <a:rPr lang="en-US" sz="4400" dirty="0" smtClean="0"/>
              <a:t>Open </a:t>
            </a:r>
            <a:r>
              <a:rPr lang="en-US" sz="4400" b="1" dirty="0" smtClean="0"/>
              <a:t>and</a:t>
            </a:r>
            <a:r>
              <a:rPr lang="en-US" sz="4400" dirty="0" smtClean="0"/>
              <a:t> Save an Existing Database</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516" y="2188686"/>
            <a:ext cx="6242304" cy="1767840"/>
          </a:xfrm>
        </p:spPr>
      </p:pic>
    </p:spTree>
    <p:extLst>
      <p:ext uri="{BB962C8B-B14F-4D97-AF65-F5344CB8AC3E}">
        <p14:creationId xmlns:p14="http://schemas.microsoft.com/office/powerpoint/2010/main" val="97504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Create Table Relationships</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867" y="2457450"/>
            <a:ext cx="6242304" cy="2536920"/>
          </a:xfrm>
        </p:spPr>
      </p:pic>
    </p:spTree>
    <p:extLst>
      <p:ext uri="{BB962C8B-B14F-4D97-AF65-F5344CB8AC3E}">
        <p14:creationId xmlns:p14="http://schemas.microsoft.com/office/powerpoint/2010/main" val="230291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Create Table Relationships </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1967" y="1930400"/>
            <a:ext cx="6242304" cy="1889760"/>
          </a:xfrm>
        </p:spPr>
      </p:pic>
    </p:spTree>
    <p:extLst>
      <p:ext uri="{BB962C8B-B14F-4D97-AF65-F5344CB8AC3E}">
        <p14:creationId xmlns:p14="http://schemas.microsoft.com/office/powerpoint/2010/main" val="206631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016889"/>
          </a:xfrm>
        </p:spPr>
        <p:txBody>
          <a:bodyPr>
            <a:normAutofit/>
          </a:bodyPr>
          <a:lstStyle/>
          <a:p>
            <a:pPr marL="896938"/>
            <a:r>
              <a:rPr lang="en-US" sz="4400" b="1" dirty="0" smtClean="0"/>
              <a:t>Sort Records in a Table</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867" y="2226786"/>
            <a:ext cx="6242304" cy="3749040"/>
          </a:xfrm>
        </p:spPr>
      </p:pic>
    </p:spTree>
    <p:extLst>
      <p:ext uri="{BB962C8B-B14F-4D97-AF65-F5344CB8AC3E}">
        <p14:creationId xmlns:p14="http://schemas.microsoft.com/office/powerpoint/2010/main" val="13383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Rounded MT Bold" panose="020F0704030504030204" pitchFamily="34" charset="0"/>
              </a:rPr>
              <a:t>Create a Query in Design View</a:t>
            </a:r>
            <a:endParaRPr lang="en-US" sz="4400" b="1" dirty="0">
              <a:latin typeface="Arial Rounded MT Bold" panose="020F0704030504030204" pitchFamily="34" charset="0"/>
            </a:endParaRP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863" y="3257750"/>
            <a:ext cx="4183062" cy="1687113"/>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89525" y="3215148"/>
            <a:ext cx="4184650" cy="1755057"/>
          </a:xfrm>
        </p:spPr>
      </p:pic>
    </p:spTree>
    <p:extLst>
      <p:ext uri="{BB962C8B-B14F-4D97-AF65-F5344CB8AC3E}">
        <p14:creationId xmlns:p14="http://schemas.microsoft.com/office/powerpoint/2010/main" val="134532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5125"/>
            <a:ext cx="12192000" cy="1016889"/>
          </a:xfrm>
        </p:spPr>
        <p:txBody>
          <a:bodyPr>
            <a:noAutofit/>
          </a:bodyPr>
          <a:lstStyle/>
          <a:p>
            <a:pPr marL="858838"/>
            <a:r>
              <a:rPr lang="en-US" sz="4400" dirty="0" smtClean="0"/>
              <a:t>Create a New Query from an Existing Query</a:t>
            </a:r>
            <a:endParaRPr lang="en-US" sz="4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7035" y="2358735"/>
            <a:ext cx="6242304" cy="2334768"/>
          </a:xfrm>
        </p:spPr>
      </p:pic>
    </p:spTree>
    <p:extLst>
      <p:ext uri="{BB962C8B-B14F-4D97-AF65-F5344CB8AC3E}">
        <p14:creationId xmlns:p14="http://schemas.microsoft.com/office/powerpoint/2010/main" val="3279867005"/>
      </p:ext>
    </p:extLst>
  </p:cSld>
  <p:clrMapOvr>
    <a:masterClrMapping/>
  </p:clrMapOvr>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2449</Words>
  <Application>Microsoft Macintosh PowerPoint</Application>
  <PresentationFormat>Custom</PresentationFormat>
  <Paragraphs>155</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GO!  with Microsoft Office 2016</vt:lpstr>
      <vt:lpstr>Access – Chapter 2</vt:lpstr>
      <vt:lpstr>Objectives</vt:lpstr>
      <vt:lpstr>Open and Save an Existing Database</vt:lpstr>
      <vt:lpstr>Create Table Relationships</vt:lpstr>
      <vt:lpstr>Create Table Relationships </vt:lpstr>
      <vt:lpstr>Sort Records in a Table</vt:lpstr>
      <vt:lpstr>Create a Query in Design View</vt:lpstr>
      <vt:lpstr>Create a New Query from an Existing Query</vt:lpstr>
      <vt:lpstr>Sort Query Results</vt:lpstr>
      <vt:lpstr>Specify Criteria in a Query</vt:lpstr>
      <vt:lpstr>Specify Criteria in a Query</vt:lpstr>
      <vt:lpstr>Specify Criteria in a Query</vt:lpstr>
      <vt:lpstr>Specify Numeric Criteria in a Query</vt:lpstr>
      <vt:lpstr>Specify Numeric Criteria in a Query</vt:lpstr>
      <vt:lpstr>Use Compound Criteria in a Query</vt:lpstr>
      <vt:lpstr>Create a Query Based on More Than One Table</vt:lpstr>
      <vt:lpstr>Create a Query Based on More Than One Table</vt:lpstr>
      <vt:lpstr>Use Wildcards in a Query</vt:lpstr>
      <vt:lpstr>Create Calculated Fields in a Query</vt:lpstr>
      <vt:lpstr>Calculate Statistics and Group Data in a Query</vt:lpstr>
      <vt:lpstr>Calculate Statistics and Group Data in a Query</vt:lpstr>
      <vt:lpstr>Create a Crosstab Query</vt:lpstr>
      <vt:lpstr>Create a Crosstab Query</vt:lpstr>
      <vt:lpstr>Create a Parameter Query</vt:lpstr>
      <vt:lpstr>Summary</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69</cp:revision>
  <dcterms:created xsi:type="dcterms:W3CDTF">2015-10-02T22:52:27Z</dcterms:created>
  <dcterms:modified xsi:type="dcterms:W3CDTF">2016-02-25T13:56:53Z</dcterms:modified>
</cp:coreProperties>
</file>