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tif" ContentType="image/tif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5" r:id="rId2"/>
    <p:sldId id="285" r:id="rId3"/>
    <p:sldId id="266"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64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 initials="CE"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043"/>
    <a:srgbClr val="8CB372"/>
    <a:srgbClr val="548235"/>
    <a:srgbClr val="385723"/>
    <a:srgbClr val="589648"/>
    <a:srgbClr val="FEE698"/>
    <a:srgbClr val="A0333B"/>
    <a:srgbClr val="FFF699"/>
    <a:srgbClr val="E56C3F"/>
    <a:srgbClr val="8CC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77064" autoAdjust="0"/>
  </p:normalViewPr>
  <p:slideViewPr>
    <p:cSldViewPr snapToGrid="0">
      <p:cViewPr varScale="1">
        <p:scale>
          <a:sx n="53" d="100"/>
          <a:sy n="53" d="100"/>
        </p:scale>
        <p:origin x="-1376" y="-96"/>
      </p:cViewPr>
      <p:guideLst>
        <p:guide orient="horz" pos="2160"/>
        <p:guide pos="645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2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F2587F-B479-4436-86DD-75D56E97EAEB}" type="datetimeFigureOut">
              <a:rPr lang="en-US" smtClean="0"/>
              <a:t>2/25/16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AAC014-8BE3-4914-8886-637426F1ADCE}" type="slidenum">
              <a:rPr lang="en-US" smtClean="0"/>
              <a:t>‹#›</a:t>
            </a:fld>
            <a:endParaRPr lang="en-US"/>
          </a:p>
        </p:txBody>
      </p:sp>
    </p:spTree>
    <p:extLst>
      <p:ext uri="{BB962C8B-B14F-4D97-AF65-F5344CB8AC3E}">
        <p14:creationId xmlns:p14="http://schemas.microsoft.com/office/powerpoint/2010/main" val="58418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2FA4A-A236-4118-8088-95D293A95DDC}" type="datetimeFigureOut">
              <a:rPr lang="en-US" smtClean="0"/>
              <a:t>2/25/16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DDA8E-F1FE-4702-89FD-7D4E28BF10FB}" type="slidenum">
              <a:rPr lang="en-US" smtClean="0"/>
              <a:t>‹#›</a:t>
            </a:fld>
            <a:endParaRPr lang="en-US"/>
          </a:p>
        </p:txBody>
      </p:sp>
    </p:spTree>
    <p:extLst>
      <p:ext uri="{BB962C8B-B14F-4D97-AF65-F5344CB8AC3E}">
        <p14:creationId xmlns:p14="http://schemas.microsoft.com/office/powerpoint/2010/main" val="23641594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a:t>
            </a:fld>
            <a:endParaRPr lang="en-US"/>
          </a:p>
        </p:txBody>
      </p:sp>
    </p:spTree>
    <p:extLst>
      <p:ext uri="{BB962C8B-B14F-4D97-AF65-F5344CB8AC3E}">
        <p14:creationId xmlns:p14="http://schemas.microsoft.com/office/powerpoint/2010/main" val="260736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report created by using the Report tool, a calculated control</a:t>
            </a:r>
            <a:r>
              <a:rPr lang="en-US" baseline="0" dirty="0" smtClean="0"/>
              <a:t> is automatically created to sum any field that is formatted as currency. A calculated control contains an expression, often a formula or function. If the total is not useful to the report, it can be deleted.</a:t>
            </a:r>
          </a:p>
          <a:p>
            <a:endParaRPr lang="en-US" baseline="0" dirty="0" smtClean="0"/>
          </a:p>
          <a:p>
            <a:r>
              <a:rPr lang="en-US" baseline="0" dirty="0" smtClean="0"/>
              <a:t>If the page number that displays at the bottom of the report does not fit entirely within the margin of the report, it can be moved by using the Property Sheet to adjust it.</a:t>
            </a:r>
            <a:endParaRPr lang="en-US" dirty="0"/>
          </a:p>
        </p:txBody>
      </p:sp>
      <p:sp>
        <p:nvSpPr>
          <p:cNvPr id="4" name="Slide Number Placeholder 3"/>
          <p:cNvSpPr>
            <a:spLocks noGrp="1"/>
          </p:cNvSpPr>
          <p:nvPr>
            <p:ph type="sldNum" sz="quarter" idx="10"/>
          </p:nvPr>
        </p:nvSpPr>
        <p:spPr/>
        <p:txBody>
          <a:bodyPr/>
          <a:lstStyle/>
          <a:p>
            <a:fld id="{CEBE2E6C-FC8E-48F1-B3B6-CE05D14FE3E9}" type="slidenum">
              <a:rPr lang="en-US" smtClean="0"/>
              <a:t>11</a:t>
            </a:fld>
            <a:endParaRPr lang="en-US"/>
          </a:p>
        </p:txBody>
      </p:sp>
    </p:spTree>
    <p:extLst>
      <p:ext uri="{BB962C8B-B14F-4D97-AF65-F5344CB8AC3E}">
        <p14:creationId xmlns:p14="http://schemas.microsoft.com/office/powerpoint/2010/main" val="2530475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Report Wizard when you</a:t>
            </a:r>
            <a:r>
              <a:rPr lang="en-US" baseline="0" dirty="0" smtClean="0"/>
              <a:t> need more flexibility in the design of the report. You can group and sort data by using the wizard and use fields from more than one table or query as long as a relationship has been created between the tables. The Report Wizard is very similar to the Form Wizard. It walks you step by step through the process of creating a report by asking questions and design options for your report.</a:t>
            </a:r>
          </a:p>
          <a:p>
            <a:endParaRPr lang="en-US" baseline="0" dirty="0" smtClean="0"/>
          </a:p>
          <a:p>
            <a:r>
              <a:rPr lang="en-US" baseline="0" dirty="0" smtClean="0"/>
              <a:t>Step 1 – you would choose the table to be included in the Report and then the fields in the order they should appear in the Report.</a:t>
            </a:r>
          </a:p>
          <a:p>
            <a:r>
              <a:rPr lang="en-US" baseline="0" dirty="0" smtClean="0"/>
              <a:t>Step 2 – you would choose the field for grouping if you want to group the Report; however, this step is not necessary.</a:t>
            </a:r>
            <a:endParaRPr lang="en-US" dirty="0"/>
          </a:p>
        </p:txBody>
      </p:sp>
      <p:sp>
        <p:nvSpPr>
          <p:cNvPr id="4" name="Slide Number Placeholder 3"/>
          <p:cNvSpPr>
            <a:spLocks noGrp="1"/>
          </p:cNvSpPr>
          <p:nvPr>
            <p:ph type="sldNum" sz="quarter" idx="10"/>
          </p:nvPr>
        </p:nvSpPr>
        <p:spPr/>
        <p:txBody>
          <a:bodyPr/>
          <a:lstStyle/>
          <a:p>
            <a:fld id="{CEBE2E6C-FC8E-48F1-B3B6-CE05D14FE3E9}" type="slidenum">
              <a:rPr lang="en-US" smtClean="0"/>
              <a:t>12</a:t>
            </a:fld>
            <a:endParaRPr lang="en-US"/>
          </a:p>
        </p:txBody>
      </p:sp>
    </p:spTree>
    <p:extLst>
      <p:ext uri="{BB962C8B-B14F-4D97-AF65-F5344CB8AC3E}">
        <p14:creationId xmlns:p14="http://schemas.microsoft.com/office/powerpoint/2010/main" val="3932111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Shown</a:t>
            </a:r>
            <a:r>
              <a:rPr lang="en-US" baseline="0" dirty="0" smtClean="0"/>
              <a:t> here is the report with the groups and sorts completed. The Report name is shown in blue.</a:t>
            </a:r>
            <a:endParaRPr lang="en-US" dirty="0"/>
          </a:p>
        </p:txBody>
      </p:sp>
      <p:sp>
        <p:nvSpPr>
          <p:cNvPr id="4" name="Slide Number Placeholder 3"/>
          <p:cNvSpPr>
            <a:spLocks noGrp="1"/>
          </p:cNvSpPr>
          <p:nvPr>
            <p:ph type="sldNum" sz="quarter" idx="10"/>
          </p:nvPr>
        </p:nvSpPr>
        <p:spPr/>
        <p:txBody>
          <a:bodyPr/>
          <a:lstStyle/>
          <a:p>
            <a:fld id="{CEBE2E6C-FC8E-48F1-B3B6-CE05D14FE3E9}" type="slidenum">
              <a:rPr lang="en-US" smtClean="0"/>
              <a:t>13</a:t>
            </a:fld>
            <a:endParaRPr lang="en-US"/>
          </a:p>
        </p:txBody>
      </p:sp>
    </p:spTree>
    <p:extLst>
      <p:ext uri="{BB962C8B-B14F-4D97-AF65-F5344CB8AC3E}">
        <p14:creationId xmlns:p14="http://schemas.microsoft.com/office/powerpoint/2010/main" val="422066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report can be modified in Layout view and Design view.</a:t>
            </a:r>
          </a:p>
          <a:p>
            <a:endParaRPr lang="en-US" dirty="0" smtClean="0"/>
          </a:p>
          <a:p>
            <a:r>
              <a:rPr lang="en-US" dirty="0" smtClean="0"/>
              <a:t>In Layout view, just as in a form, the field names and data are displayed. You can modify the layout by clicking the control. When the control is clicked, all the related controls are also selected. You can resize fields, change font size, and move controls </a:t>
            </a:r>
            <a:r>
              <a:rPr lang="en-US" baseline="0" dirty="0" smtClean="0"/>
              <a:t>at the same time.</a:t>
            </a:r>
          </a:p>
          <a:p>
            <a:endParaRPr lang="en-US" baseline="0" dirty="0" smtClean="0"/>
          </a:p>
          <a:p>
            <a:r>
              <a:rPr lang="en-US" baseline="0" dirty="0" smtClean="0"/>
              <a:t>You can also delete unneeded controls in the same manner.</a:t>
            </a:r>
          </a:p>
          <a:p>
            <a:endParaRPr lang="en-US" baseline="0" dirty="0" smtClean="0"/>
          </a:p>
          <a:p>
            <a:r>
              <a:rPr lang="en-US" baseline="0" dirty="0" smtClean="0"/>
              <a:t>The Property Sheet can be used to make any changes to the report also. </a:t>
            </a:r>
            <a:endParaRPr lang="en-US" dirty="0"/>
          </a:p>
        </p:txBody>
      </p:sp>
      <p:sp>
        <p:nvSpPr>
          <p:cNvPr id="4" name="Slide Number Placeholder 3"/>
          <p:cNvSpPr>
            <a:spLocks noGrp="1"/>
          </p:cNvSpPr>
          <p:nvPr>
            <p:ph type="sldNum" sz="quarter" idx="10"/>
          </p:nvPr>
        </p:nvSpPr>
        <p:spPr/>
        <p:txBody>
          <a:bodyPr/>
          <a:lstStyle/>
          <a:p>
            <a:fld id="{CEBE2E6C-FC8E-48F1-B3B6-CE05D14FE3E9}" type="slidenum">
              <a:rPr lang="en-US" smtClean="0"/>
              <a:t>14</a:t>
            </a:fld>
            <a:endParaRPr lang="en-US"/>
          </a:p>
        </p:txBody>
      </p:sp>
    </p:spTree>
    <p:extLst>
      <p:ext uri="{BB962C8B-B14F-4D97-AF65-F5344CB8AC3E}">
        <p14:creationId xmlns:p14="http://schemas.microsoft.com/office/powerpoint/2010/main" val="420780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modify the design of</a:t>
            </a:r>
            <a:r>
              <a:rPr lang="en-US" baseline="0" dirty="0" smtClean="0"/>
              <a:t> a report created with the Report Wizard just as you can when you create a report using the Report tool. Just as a form, the report has two ways to modify the design, using the Layout view and the Design view.</a:t>
            </a:r>
          </a:p>
          <a:p>
            <a:endParaRPr lang="en-US" baseline="0" dirty="0" smtClean="0"/>
          </a:p>
          <a:p>
            <a:r>
              <a:rPr lang="en-US" baseline="0" dirty="0" smtClean="0"/>
              <a:t>Just as a form, the Design view is divided into sections: </a:t>
            </a:r>
          </a:p>
          <a:p>
            <a:pPr marL="171450" indent="-171450">
              <a:buFont typeface="Arial" panose="020B0604020202020204" pitchFamily="34" charset="0"/>
              <a:buChar char="•"/>
            </a:pPr>
            <a:r>
              <a:rPr lang="en-US" baseline="0" dirty="0" smtClean="0"/>
              <a:t>Report Header section includes the title of the report</a:t>
            </a:r>
          </a:p>
          <a:p>
            <a:pPr marL="171450" indent="-171450">
              <a:buFont typeface="Arial" panose="020B0604020202020204" pitchFamily="34" charset="0"/>
              <a:buChar char="•"/>
            </a:pPr>
            <a:r>
              <a:rPr lang="en-US" baseline="0" dirty="0" smtClean="0"/>
              <a:t>Page Header section displays information at the top of every page</a:t>
            </a:r>
          </a:p>
          <a:p>
            <a:pPr marL="171450" indent="-171450">
              <a:buFont typeface="Arial" panose="020B0604020202020204" pitchFamily="34" charset="0"/>
              <a:buChar char="•"/>
            </a:pPr>
            <a:r>
              <a:rPr lang="en-US" baseline="0" dirty="0" smtClean="0"/>
              <a:t>Group Header displays the name of data in the field that has been grouped</a:t>
            </a:r>
          </a:p>
          <a:p>
            <a:pPr marL="171450" indent="-171450">
              <a:buFont typeface="Arial" panose="020B0604020202020204" pitchFamily="34" charset="0"/>
              <a:buChar char="•"/>
            </a:pPr>
            <a:r>
              <a:rPr lang="en-US" baseline="0" dirty="0" smtClean="0"/>
              <a:t>Detail section displays the data for each record</a:t>
            </a:r>
          </a:p>
          <a:p>
            <a:pPr marL="171450" indent="-171450">
              <a:buFont typeface="Arial" panose="020B0604020202020204" pitchFamily="34" charset="0"/>
              <a:buChar char="•"/>
            </a:pPr>
            <a:r>
              <a:rPr lang="en-US" baseline="0" dirty="0" smtClean="0"/>
              <a:t>Group Footer displays the summary information for each group</a:t>
            </a:r>
          </a:p>
          <a:p>
            <a:pPr marL="171450" indent="-171450">
              <a:buFont typeface="Arial" panose="020B0604020202020204" pitchFamily="34" charset="0"/>
              <a:buChar char="•"/>
            </a:pPr>
            <a:r>
              <a:rPr lang="en-US" baseline="0" dirty="0" smtClean="0"/>
              <a:t>Page Footer section displays information at the bottom of each page</a:t>
            </a:r>
          </a:p>
          <a:p>
            <a:pPr marL="171450" indent="-171450">
              <a:buFont typeface="Arial" panose="020B0604020202020204" pitchFamily="34" charset="0"/>
              <a:buChar char="•"/>
            </a:pPr>
            <a:r>
              <a:rPr lang="en-US" dirty="0" smtClean="0"/>
              <a:t>Report Footer section displays information at the bottom of the last page of the report</a:t>
            </a:r>
            <a:endParaRPr lang="en-US" dirty="0"/>
          </a:p>
        </p:txBody>
      </p:sp>
      <p:sp>
        <p:nvSpPr>
          <p:cNvPr id="4" name="Slide Number Placeholder 3"/>
          <p:cNvSpPr>
            <a:spLocks noGrp="1"/>
          </p:cNvSpPr>
          <p:nvPr>
            <p:ph type="sldNum" sz="quarter" idx="10"/>
          </p:nvPr>
        </p:nvSpPr>
        <p:spPr/>
        <p:txBody>
          <a:bodyPr/>
          <a:lstStyle/>
          <a:p>
            <a:fld id="{CEBE2E6C-FC8E-48F1-B3B6-CE05D14FE3E9}" type="slidenum">
              <a:rPr lang="en-US" smtClean="0"/>
              <a:t>15</a:t>
            </a:fld>
            <a:endParaRPr lang="en-US"/>
          </a:p>
        </p:txBody>
      </p:sp>
    </p:spTree>
    <p:extLst>
      <p:ext uri="{BB962C8B-B14F-4D97-AF65-F5344CB8AC3E}">
        <p14:creationId xmlns:p14="http://schemas.microsoft.com/office/powerpoint/2010/main" val="3955203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printing a report, use Print Preview to be sure that all the labels and data display fully and to be sure that all the data is properly</a:t>
            </a:r>
            <a:r>
              <a:rPr lang="en-US" baseline="0" dirty="0" smtClean="0"/>
              <a:t> grouped. Sometimes a page will break in the middle of a group with the labels on one page and the data or summary information on another. </a:t>
            </a:r>
          </a:p>
          <a:p>
            <a:endParaRPr lang="en-US" baseline="0" dirty="0" smtClean="0"/>
          </a:p>
          <a:p>
            <a:r>
              <a:rPr lang="en-US" baseline="0" dirty="0" smtClean="0"/>
              <a:t>To prevent this from happening use Layout view. On the Design tab, open Group &amp; Sort, at the bottom of the screen the Group, Sort, and Total pane displays. Specify to keep whole group together on one page command.</a:t>
            </a:r>
            <a:endParaRPr lang="en-US" dirty="0"/>
          </a:p>
        </p:txBody>
      </p:sp>
      <p:sp>
        <p:nvSpPr>
          <p:cNvPr id="4" name="Slide Number Placeholder 3"/>
          <p:cNvSpPr>
            <a:spLocks noGrp="1"/>
          </p:cNvSpPr>
          <p:nvPr>
            <p:ph type="sldNum" sz="quarter" idx="10"/>
          </p:nvPr>
        </p:nvSpPr>
        <p:spPr/>
        <p:txBody>
          <a:bodyPr/>
          <a:lstStyle/>
          <a:p>
            <a:fld id="{CEBE2E6C-FC8E-48F1-B3B6-CE05D14FE3E9}" type="slidenum">
              <a:rPr lang="en-US" smtClean="0"/>
              <a:t>16</a:t>
            </a:fld>
            <a:endParaRPr lang="en-US"/>
          </a:p>
        </p:txBody>
      </p:sp>
    </p:spTree>
    <p:extLst>
      <p:ext uri="{BB962C8B-B14F-4D97-AF65-F5344CB8AC3E}">
        <p14:creationId xmlns:p14="http://schemas.microsoft.com/office/powerpoint/2010/main" val="2193575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 form is a database object that you can use to enter new records into a table, or to edit, delete, or display existing records in a table and can be used to control access to the data in a database.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Filter records in a form to display only a subset of the total records based on matching specific values to provide a quick answer to a question; filters are generally not saved with a form.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report is a database object that summarizes the fields and records from a query or from a table, in an easy-to-read format suitable for printing. You can group records and summarize the data in a report.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Most changes to forms and reports can be done in Layout view where the underlying data displays in the controls; however, some modifications, such as aligning controls, must be done in Design view.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17</a:t>
            </a:fld>
            <a:endParaRPr lang="en-US" dirty="0"/>
          </a:p>
        </p:txBody>
      </p:sp>
    </p:spTree>
    <p:extLst>
      <p:ext uri="{BB962C8B-B14F-4D97-AF65-F5344CB8AC3E}">
        <p14:creationId xmlns:p14="http://schemas.microsoft.com/office/powerpoint/2010/main" val="76250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a:t>
            </a:fld>
            <a:endParaRPr lang="en-US"/>
          </a:p>
        </p:txBody>
      </p:sp>
    </p:spTree>
    <p:extLst>
      <p:ext uri="{BB962C8B-B14F-4D97-AF65-F5344CB8AC3E}">
        <p14:creationId xmlns:p14="http://schemas.microsoft.com/office/powerpoint/2010/main" val="359640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form</a:t>
            </a:r>
            <a:r>
              <a:rPr lang="en-US" dirty="0" smtClean="0"/>
              <a:t> is a database object that can be used to display existing records in a</a:t>
            </a:r>
            <a:r>
              <a:rPr lang="en-US" baseline="0" dirty="0" smtClean="0"/>
              <a:t> table, one record at a time. A form can be used to add new records, change existing records, or delete specific records. Forms are based on tables where the records are stored. This is referred to as being bound to the table.</a:t>
            </a:r>
          </a:p>
          <a:p>
            <a:endParaRPr lang="en-US" baseline="0" dirty="0" smtClean="0"/>
          </a:p>
          <a:p>
            <a:r>
              <a:rPr lang="en-US" baseline="0" dirty="0" smtClean="0"/>
              <a:t>Using a form to add a new record is called </a:t>
            </a:r>
            <a:r>
              <a:rPr lang="en-US" b="1" baseline="0" dirty="0" smtClean="0"/>
              <a:t>data entry</a:t>
            </a:r>
            <a:r>
              <a:rPr lang="en-US" baseline="0" dirty="0" smtClean="0"/>
              <a:t>.</a:t>
            </a:r>
          </a:p>
          <a:p>
            <a:endParaRPr lang="en-US" baseline="0" dirty="0" smtClean="0"/>
          </a:p>
          <a:p>
            <a:r>
              <a:rPr lang="en-US" baseline="0" dirty="0" smtClean="0"/>
              <a:t>There are several ways to create a form in Access, but the easiest way is to use the Form tool. A form can be created using a single mouse click, all the fields in the table are listed in the form in sequential order. This form can be used immediately to add or edit records. Records are automatically updated in the table when edited in form view.</a:t>
            </a:r>
            <a:endParaRPr lang="en-US" dirty="0"/>
          </a:p>
        </p:txBody>
      </p:sp>
      <p:sp>
        <p:nvSpPr>
          <p:cNvPr id="4" name="Slide Number Placeholder 3"/>
          <p:cNvSpPr>
            <a:spLocks noGrp="1"/>
          </p:cNvSpPr>
          <p:nvPr>
            <p:ph type="sldNum" sz="quarter" idx="10"/>
          </p:nvPr>
        </p:nvSpPr>
        <p:spPr/>
        <p:txBody>
          <a:bodyPr/>
          <a:lstStyle/>
          <a:p>
            <a:fld id="{CEBE2E6C-FC8E-48F1-B3B6-CE05D14FE3E9}" type="slidenum">
              <a:rPr lang="en-US" smtClean="0"/>
              <a:t>4</a:t>
            </a:fld>
            <a:endParaRPr lang="en-US"/>
          </a:p>
        </p:txBody>
      </p:sp>
    </p:spTree>
    <p:extLst>
      <p:ext uri="{BB962C8B-B14F-4D97-AF65-F5344CB8AC3E}">
        <p14:creationId xmlns:p14="http://schemas.microsoft.com/office/powerpoint/2010/main" val="111653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Filtering</a:t>
            </a:r>
            <a:r>
              <a:rPr lang="en-US" dirty="0" smtClean="0"/>
              <a:t> records in a form displays only a portion of the total records</a:t>
            </a:r>
            <a:r>
              <a:rPr lang="en-US" sz="1200" kern="1200" dirty="0" smtClean="0">
                <a:solidFill>
                  <a:schemeClr val="tx1"/>
                </a:solidFill>
                <a:effectLst/>
                <a:latin typeface="+mn-lt"/>
                <a:ea typeface="+mn-ea"/>
                <a:cs typeface="+mn-cs"/>
              </a:rPr>
              <a:t>—</a:t>
            </a:r>
            <a:r>
              <a:rPr lang="en-US" dirty="0" smtClean="0"/>
              <a:t>a subset</a:t>
            </a:r>
            <a:r>
              <a:rPr lang="en-US" sz="1200" kern="1200" dirty="0" smtClean="0">
                <a:solidFill>
                  <a:schemeClr val="tx1"/>
                </a:solidFill>
                <a:effectLst/>
                <a:latin typeface="+mn-lt"/>
                <a:ea typeface="+mn-ea"/>
                <a:cs typeface="+mn-cs"/>
              </a:rPr>
              <a:t>—</a:t>
            </a:r>
            <a:r>
              <a:rPr lang="en-US" dirty="0" smtClean="0"/>
              <a:t>based on matching values. Filters are generally used to find quick answers to a question when a query is not necessary. Filters do</a:t>
            </a:r>
            <a:r>
              <a:rPr lang="en-US" baseline="0" dirty="0" smtClean="0"/>
              <a:t> not have to be saved, but can be if you will be using the filter again.</a:t>
            </a:r>
          </a:p>
          <a:p>
            <a:endParaRPr lang="en-US" baseline="0" dirty="0" smtClean="0"/>
          </a:p>
          <a:p>
            <a:r>
              <a:rPr lang="en-US" baseline="0" dirty="0" smtClean="0"/>
              <a:t>There are two types of filters: </a:t>
            </a:r>
          </a:p>
          <a:p>
            <a:pPr marL="171450" indent="-171450">
              <a:buFont typeface="Arial" panose="020B0604020202020204" pitchFamily="34" charset="0"/>
              <a:buChar char="•"/>
            </a:pPr>
            <a:r>
              <a:rPr lang="en-US" b="1" baseline="0" dirty="0" smtClean="0"/>
              <a:t>Filter by Selection </a:t>
            </a:r>
            <a:r>
              <a:rPr lang="en-US" baseline="0" dirty="0" smtClean="0"/>
              <a:t>which displays only the records that contain the value in the selected field</a:t>
            </a:r>
          </a:p>
          <a:p>
            <a:pPr marL="171450" indent="-171450">
              <a:buFont typeface="Arial" panose="020B0604020202020204" pitchFamily="34" charset="0"/>
              <a:buChar char="•"/>
            </a:pPr>
            <a:r>
              <a:rPr lang="en-US" b="1" baseline="0" dirty="0" smtClean="0"/>
              <a:t>Filter by Form </a:t>
            </a:r>
            <a:r>
              <a:rPr lang="en-US" baseline="0" dirty="0" smtClean="0"/>
              <a:t>filters records based on one or more fields, or based on more than one value in the same field</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Filter by Form offers greater flexibility than Filter by Selection.</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CEBE2E6C-FC8E-48F1-B3B6-CE05D14FE3E9}" type="slidenum">
              <a:rPr lang="en-US" smtClean="0"/>
              <a:t>5</a:t>
            </a:fld>
            <a:endParaRPr lang="en-US"/>
          </a:p>
        </p:txBody>
      </p:sp>
    </p:spTree>
    <p:extLst>
      <p:ext uri="{BB962C8B-B14F-4D97-AF65-F5344CB8AC3E}">
        <p14:creationId xmlns:p14="http://schemas.microsoft.com/office/powerpoint/2010/main" val="271622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For more advanced sorting, use Advanced Filter. In the Sort &amp; Filter group, click Advanced/Filter/Sort. The Advanced Filter design grid displays, which is similar to the query design grid.</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To turn a filter on or off, use the Toggle Filter command in the Sort &amp; Filter dialog box. To clear a filter, click Clear All Filters.</a:t>
            </a:r>
            <a:endParaRPr lang="en-US" dirty="0" smtClean="0"/>
          </a:p>
          <a:p>
            <a:endParaRPr lang="en-US" dirty="0"/>
          </a:p>
        </p:txBody>
      </p:sp>
      <p:sp>
        <p:nvSpPr>
          <p:cNvPr id="4" name="Slide Number Placeholder 3"/>
          <p:cNvSpPr>
            <a:spLocks noGrp="1"/>
          </p:cNvSpPr>
          <p:nvPr>
            <p:ph type="sldNum" sz="quarter" idx="10"/>
          </p:nvPr>
        </p:nvSpPr>
        <p:spPr/>
        <p:txBody>
          <a:bodyPr/>
          <a:lstStyle/>
          <a:p>
            <a:fld id="{CEBE2E6C-FC8E-48F1-B3B6-CE05D14FE3E9}" type="slidenum">
              <a:rPr lang="en-US" smtClean="0"/>
              <a:t>6</a:t>
            </a:fld>
            <a:endParaRPr lang="en-US"/>
          </a:p>
        </p:txBody>
      </p:sp>
    </p:spTree>
    <p:extLst>
      <p:ext uri="{BB962C8B-B14F-4D97-AF65-F5344CB8AC3E}">
        <p14:creationId xmlns:p14="http://schemas.microsoft.com/office/powerpoint/2010/main" val="61081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Form Wizard </a:t>
            </a:r>
            <a:r>
              <a:rPr lang="en-US" dirty="0" smtClean="0"/>
              <a:t>walks you step by step through the creation of a form and gives you more flexibility in the design, layout, and number of fields in a form than the Form tool. Forms are designed for the user of the form.</a:t>
            </a:r>
            <a:endParaRPr lang="en-US" dirty="0"/>
          </a:p>
        </p:txBody>
      </p:sp>
      <p:sp>
        <p:nvSpPr>
          <p:cNvPr id="4" name="Slide Number Placeholder 3"/>
          <p:cNvSpPr>
            <a:spLocks noGrp="1"/>
          </p:cNvSpPr>
          <p:nvPr>
            <p:ph type="sldNum" sz="quarter" idx="10"/>
          </p:nvPr>
        </p:nvSpPr>
        <p:spPr/>
        <p:txBody>
          <a:bodyPr/>
          <a:lstStyle/>
          <a:p>
            <a:fld id="{CEBE2E6C-FC8E-48F1-B3B6-CE05D14FE3E9}" type="slidenum">
              <a:rPr lang="en-US" smtClean="0"/>
              <a:t>7</a:t>
            </a:fld>
            <a:endParaRPr lang="en-US"/>
          </a:p>
        </p:txBody>
      </p:sp>
    </p:spTree>
    <p:extLst>
      <p:ext uri="{BB962C8B-B14F-4D97-AF65-F5344CB8AC3E}">
        <p14:creationId xmlns:p14="http://schemas.microsoft.com/office/powerpoint/2010/main" val="408387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 form is created, you can make changes to it. The Layout view enables you to see the data in the form as you modify it. Most changes to a form can be made in Layout view.</a:t>
            </a:r>
          </a:p>
          <a:p>
            <a:endParaRPr lang="en-US" dirty="0" smtClean="0"/>
          </a:p>
          <a:p>
            <a:r>
              <a:rPr lang="en-US" dirty="0" smtClean="0"/>
              <a:t>There are </a:t>
            </a:r>
            <a:r>
              <a:rPr lang="en-US" b="1" dirty="0" smtClean="0"/>
              <a:t>controls</a:t>
            </a:r>
            <a:r>
              <a:rPr lang="en-US" dirty="0" smtClean="0"/>
              <a:t> for forms</a:t>
            </a:r>
            <a:r>
              <a:rPr lang="en-US" baseline="0" dirty="0" smtClean="0"/>
              <a:t> that you must work with when modifying a form.</a:t>
            </a:r>
          </a:p>
          <a:p>
            <a:pPr marL="171450" indent="-171450">
              <a:buFont typeface="Arial" panose="020B0604020202020204" pitchFamily="34" charset="0"/>
              <a:buChar char="•"/>
            </a:pPr>
            <a:r>
              <a:rPr lang="en-US" dirty="0" smtClean="0"/>
              <a:t>Text box controls typically</a:t>
            </a:r>
            <a:r>
              <a:rPr lang="en-US" baseline="0" dirty="0" smtClean="0"/>
              <a:t> display data from a field in the underlying table. A text box control is a bound control, that is its data comes from a field in a table.</a:t>
            </a:r>
          </a:p>
          <a:p>
            <a:pPr marL="171450" indent="-171450">
              <a:buFont typeface="Arial" panose="020B0604020202020204" pitchFamily="34" charset="0"/>
              <a:buChar char="•"/>
            </a:pPr>
            <a:r>
              <a:rPr lang="en-US" baseline="0" dirty="0" smtClean="0"/>
              <a:t>Label controls display to the left of the text box control and those contain descriptive information on the form, usually the field names.</a:t>
            </a:r>
          </a:p>
          <a:p>
            <a:pPr marL="171450" indent="-171450">
              <a:buFont typeface="Arial" panose="020B0604020202020204" pitchFamily="34" charset="0"/>
              <a:buChar char="•"/>
            </a:pPr>
            <a:r>
              <a:rPr lang="en-US" baseline="0" dirty="0" smtClean="0"/>
              <a:t>Unbound controls are controls that do not have a data source. An example of an unbound control is the title.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In Layout view, you can change the forms control layout or the grouped arrangement of controls. Each control has an associated Property Sheet where precise changes to the properties or characteristics can be made.</a:t>
            </a:r>
            <a:endParaRPr lang="en-US" dirty="0"/>
          </a:p>
        </p:txBody>
      </p:sp>
      <p:sp>
        <p:nvSpPr>
          <p:cNvPr id="4" name="Slide Number Placeholder 3"/>
          <p:cNvSpPr>
            <a:spLocks noGrp="1"/>
          </p:cNvSpPr>
          <p:nvPr>
            <p:ph type="sldNum" sz="quarter" idx="10"/>
          </p:nvPr>
        </p:nvSpPr>
        <p:spPr/>
        <p:txBody>
          <a:bodyPr/>
          <a:lstStyle/>
          <a:p>
            <a:fld id="{CEBE2E6C-FC8E-48F1-B3B6-CE05D14FE3E9}" type="slidenum">
              <a:rPr lang="en-US" smtClean="0"/>
              <a:t>8</a:t>
            </a:fld>
            <a:endParaRPr lang="en-US"/>
          </a:p>
        </p:txBody>
      </p:sp>
    </p:spTree>
    <p:extLst>
      <p:ext uri="{BB962C8B-B14F-4D97-AF65-F5344CB8AC3E}">
        <p14:creationId xmlns:p14="http://schemas.microsoft.com/office/powerpoint/2010/main" val="3610626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Design view </a:t>
            </a:r>
            <a:r>
              <a:rPr lang="en-US" dirty="0" smtClean="0"/>
              <a:t>presents a detailed view of the structure of the form. Because the form is not running when displayed in Design view, the data does not display in the</a:t>
            </a:r>
            <a:r>
              <a:rPr lang="en-US" baseline="0" dirty="0" smtClean="0"/>
              <a:t> text box controls. </a:t>
            </a:r>
          </a:p>
          <a:p>
            <a:endParaRPr lang="en-US" baseline="0" dirty="0" smtClean="0"/>
          </a:p>
          <a:p>
            <a:r>
              <a:rPr lang="en-US" baseline="0" dirty="0" smtClean="0"/>
              <a:t>The Design view displays three sections, separated by section bars at the top of each section. </a:t>
            </a:r>
          </a:p>
          <a:p>
            <a:pPr marL="171450" indent="-171450">
              <a:buFont typeface="Arial"/>
              <a:buChar char="•"/>
            </a:pPr>
            <a:r>
              <a:rPr lang="en-US" baseline="0" dirty="0" smtClean="0"/>
              <a:t>The Form Header contains information about the form itself, like it’s title. </a:t>
            </a:r>
          </a:p>
          <a:p>
            <a:pPr marL="171450" indent="-171450">
              <a:buFont typeface="Arial"/>
              <a:buChar char="•"/>
            </a:pPr>
            <a:r>
              <a:rPr lang="en-US" baseline="0" dirty="0" smtClean="0"/>
              <a:t>The Detail section displays the records from the underlying table. </a:t>
            </a:r>
          </a:p>
          <a:p>
            <a:pPr marL="171450" indent="-171450">
              <a:buFont typeface="Arial"/>
              <a:buChar char="•"/>
            </a:pPr>
            <a:r>
              <a:rPr lang="en-US" baseline="0" dirty="0" smtClean="0"/>
              <a:t>The Form Footer displays at the bottom of the screen in Form view or Layout view and is printed after the last detail section on the last page of a printout.</a:t>
            </a:r>
          </a:p>
          <a:p>
            <a:endParaRPr lang="en-US" baseline="0" dirty="0" smtClean="0"/>
          </a:p>
          <a:p>
            <a:r>
              <a:rPr lang="en-US" baseline="0" dirty="0" smtClean="0"/>
              <a:t>The Property Sheet can be displayed for each section of the form. </a:t>
            </a:r>
            <a:endParaRPr lang="en-US" dirty="0"/>
          </a:p>
        </p:txBody>
      </p:sp>
      <p:sp>
        <p:nvSpPr>
          <p:cNvPr id="4" name="Slide Number Placeholder 3"/>
          <p:cNvSpPr>
            <a:spLocks noGrp="1"/>
          </p:cNvSpPr>
          <p:nvPr>
            <p:ph type="sldNum" sz="quarter" idx="10"/>
          </p:nvPr>
        </p:nvSpPr>
        <p:spPr/>
        <p:txBody>
          <a:bodyPr/>
          <a:lstStyle/>
          <a:p>
            <a:fld id="{CEBE2E6C-FC8E-48F1-B3B6-CE05D14FE3E9}" type="slidenum">
              <a:rPr lang="en-US" smtClean="0"/>
              <a:t>9</a:t>
            </a:fld>
            <a:endParaRPr lang="en-US"/>
          </a:p>
        </p:txBody>
      </p:sp>
    </p:spTree>
    <p:extLst>
      <p:ext uri="{BB962C8B-B14F-4D97-AF65-F5344CB8AC3E}">
        <p14:creationId xmlns:p14="http://schemas.microsoft.com/office/powerpoint/2010/main" val="1275477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report</a:t>
            </a:r>
            <a:r>
              <a:rPr lang="en-US" dirty="0" smtClean="0"/>
              <a:t> is a database</a:t>
            </a:r>
            <a:r>
              <a:rPr lang="en-US" baseline="0" dirty="0" smtClean="0"/>
              <a:t> object that summarizes the fields and records from a query, form, or table in an easy-to-read format suitable for printing. A report consists of information that has been extracted from queries or tables. The queries or tables provide the underlying data for the report, referred to as the report’s </a:t>
            </a:r>
            <a:r>
              <a:rPr lang="en-US" b="1" baseline="0" dirty="0" smtClean="0"/>
              <a:t>record source</a:t>
            </a:r>
            <a:r>
              <a:rPr lang="en-US" baseline="0" dirty="0" smtClean="0"/>
              <a:t>.</a:t>
            </a:r>
          </a:p>
          <a:p>
            <a:endParaRPr lang="en-US" baseline="0" dirty="0" smtClean="0"/>
          </a:p>
          <a:p>
            <a:r>
              <a:rPr lang="en-US" baseline="0" dirty="0" smtClean="0"/>
              <a:t>The Report tool is the fastest way to create a report, because it displays all of the fields and records from the source you selected. The Report tool is used to look at the underlying data quickly in an easy-to-read format. The Report can be saved and modified in Layout view or Design view.</a:t>
            </a:r>
            <a:endParaRPr lang="en-US" dirty="0"/>
          </a:p>
        </p:txBody>
      </p:sp>
      <p:sp>
        <p:nvSpPr>
          <p:cNvPr id="4" name="Slide Number Placeholder 3"/>
          <p:cNvSpPr>
            <a:spLocks noGrp="1"/>
          </p:cNvSpPr>
          <p:nvPr>
            <p:ph type="sldNum" sz="quarter" idx="10"/>
          </p:nvPr>
        </p:nvSpPr>
        <p:spPr/>
        <p:txBody>
          <a:bodyPr/>
          <a:lstStyle/>
          <a:p>
            <a:fld id="{CEBE2E6C-FC8E-48F1-B3B6-CE05D14FE3E9}" type="slidenum">
              <a:rPr lang="en-US" smtClean="0"/>
              <a:t>10</a:t>
            </a:fld>
            <a:endParaRPr lang="en-US"/>
          </a:p>
        </p:txBody>
      </p:sp>
    </p:spTree>
    <p:extLst>
      <p:ext uri="{BB962C8B-B14F-4D97-AF65-F5344CB8AC3E}">
        <p14:creationId xmlns:p14="http://schemas.microsoft.com/office/powerpoint/2010/main" val="807952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t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6788569"/>
            <a:ext cx="12192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5779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6" name="Freeform 5"/>
          <p:cNvSpPr/>
          <p:nvPr/>
        </p:nvSpPr>
        <p:spPr bwMode="ltGray">
          <a:xfrm rot="5400000">
            <a:off x="5814824" y="272075"/>
            <a:ext cx="559173" cy="12188825"/>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a:p>
        </p:txBody>
      </p:sp>
      <p:sp>
        <p:nvSpPr>
          <p:cNvPr id="7" name="Rectangle 6"/>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1016889"/>
          </a:xfrm>
        </p:spPr>
        <p:txBody>
          <a:bodyPr/>
          <a:lstStyle>
            <a:lvl1pPr>
              <a:defRPr>
                <a:latin typeface="Arial Rounded MT Bold" panose="020F07040305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46743"/>
            <a:ext cx="10515600" cy="4171231"/>
          </a:xfrm>
          <a:solidFill>
            <a:schemeClr val="bg1">
              <a:alpha val="29000"/>
            </a:schemeClr>
          </a:solidFill>
          <a:scene3d>
            <a:camera prst="orthographicFront"/>
            <a:lightRig rig="threePt" dir="t"/>
          </a:scene3d>
          <a:sp3d>
            <a:bevelT/>
          </a:sp3d>
        </p:spPr>
        <p:txBody>
          <a:bodyPr vert="horz" lIns="91440" tIns="45720" rIns="91440" bIns="45720" numCol="2" rtlCol="0">
            <a:normAutofit/>
          </a:bodyPr>
          <a:lstStyle>
            <a:lvl1pPr>
              <a:defRPr lang="en-US" sz="3000" smtClean="0"/>
            </a:lvl1pPr>
            <a:lvl2pPr>
              <a:defRPr lang="en-US" smtClean="0"/>
            </a:lvl2pPr>
            <a:lvl3pPr>
              <a:defRPr lang="en-US" smtClean="0"/>
            </a:lvl3pPr>
            <a:lvl4pPr>
              <a:defRPr lang="en-US" smtClean="0"/>
            </a:lvl4pPr>
            <a:lvl5pPr>
              <a:defRPr lang="en-US"/>
            </a:lvl5p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2"/>
          <p:cNvSpPr/>
          <p:nvPr userDrawn="1"/>
        </p:nvSpPr>
        <p:spPr bwMode="ltGray">
          <a:xfrm rot="5400000">
            <a:off x="5630360" y="160425"/>
            <a:ext cx="928099" cy="12188825"/>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lvl="0" algn="ctr"/>
            <a:endParaRPr/>
          </a:p>
        </p:txBody>
      </p:sp>
    </p:spTree>
    <p:extLst>
      <p:ext uri="{BB962C8B-B14F-4D97-AF65-F5344CB8AC3E}">
        <p14:creationId xmlns:p14="http://schemas.microsoft.com/office/powerpoint/2010/main" val="201481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14917"/>
            <a:ext cx="12192000" cy="2116394"/>
          </a:xfrm>
          <a:prstGeom prst="rect">
            <a:avLst/>
          </a:prstGeom>
        </p:spPr>
      </p:pic>
      <p:pic>
        <p:nvPicPr>
          <p:cNvPr id="7" name="Content Placeholder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22" y="75062"/>
            <a:ext cx="12250022" cy="719044"/>
          </a:xfrm>
          <a:prstGeom prst="rect">
            <a:avLst/>
          </a:prstGeom>
          <a:effectLst>
            <a:reflection blurRad="533400" stA="38000" endPos="95000" dist="279400" dir="5400000" sy="-100000" algn="bl" rotWithShape="0"/>
          </a:effectLst>
        </p:spPr>
      </p:pic>
      <p:sp>
        <p:nvSpPr>
          <p:cNvPr id="2" name="Title 1"/>
          <p:cNvSpPr>
            <a:spLocks noGrp="1"/>
          </p:cNvSpPr>
          <p:nvPr>
            <p:ph type="title" hasCustomPrompt="1"/>
          </p:nvPr>
        </p:nvSpPr>
        <p:spPr>
          <a:xfrm>
            <a:off x="1844209" y="3533774"/>
            <a:ext cx="8789878" cy="1198873"/>
          </a:xfrm>
        </p:spPr>
        <p:txBody>
          <a:bodyPr anchor="b"/>
          <a:lstStyle>
            <a:lvl1pPr>
              <a:defRPr sz="6000" baseline="0">
                <a:solidFill>
                  <a:schemeClr val="tx1"/>
                </a:solidFill>
                <a:latin typeface="Arial Rounded MT Bold" panose="020F0704030504030204" pitchFamily="34" charset="0"/>
              </a:defRPr>
            </a:lvl1pPr>
          </a:lstStyle>
          <a:p>
            <a:r>
              <a:rPr lang="en-US" dirty="0" smtClean="0"/>
              <a:t>Click to add chapter </a:t>
            </a:r>
            <a:endParaRPr lang="en-US" dirty="0"/>
          </a:p>
        </p:txBody>
      </p:sp>
      <p:pic>
        <p:nvPicPr>
          <p:cNvPr id="9" name="Content Placeholder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5" y="6744947"/>
            <a:ext cx="12192000" cy="113053"/>
          </a:xfrm>
          <a:prstGeom prst="rect">
            <a:avLst/>
          </a:prstGeom>
          <a:effectLst>
            <a:reflection blurRad="533400" stA="38000" endPos="65000" dist="546100" dir="5400000" sy="-100000" algn="bl" rotWithShape="0"/>
          </a:effectLst>
        </p:spPr>
      </p:pic>
      <p:cxnSp>
        <p:nvCxnSpPr>
          <p:cNvPr id="16" name="Straight Connector 15"/>
          <p:cNvCxnSpPr/>
          <p:nvPr userDrawn="1"/>
        </p:nvCxnSpPr>
        <p:spPr>
          <a:xfrm flipV="1">
            <a:off x="0" y="4752389"/>
            <a:ext cx="12192000" cy="1"/>
          </a:xfrm>
          <a:prstGeom prst="line">
            <a:avLst/>
          </a:prstGeom>
          <a:ln w="114300">
            <a:solidFill>
              <a:schemeClr val="accent2"/>
            </a:solidFill>
          </a:ln>
        </p:spPr>
        <p:style>
          <a:lnRef idx="3">
            <a:schemeClr val="accent6"/>
          </a:lnRef>
          <a:fillRef idx="0">
            <a:schemeClr val="accent6"/>
          </a:fillRef>
          <a:effectRef idx="2">
            <a:schemeClr val="accent6"/>
          </a:effectRef>
          <a:fontRef idx="minor">
            <a:schemeClr val="tx1"/>
          </a:fontRef>
        </p:style>
      </p:cxnSp>
      <p:grpSp>
        <p:nvGrpSpPr>
          <p:cNvPr id="17" name="squares"/>
          <p:cNvGrpSpPr/>
          <p:nvPr userDrawn="1"/>
        </p:nvGrpSpPr>
        <p:grpSpPr>
          <a:xfrm>
            <a:off x="0" y="4351776"/>
            <a:ext cx="1622332" cy="799981"/>
            <a:chOff x="0" y="452558"/>
            <a:chExt cx="914400" cy="524182"/>
          </a:xfrm>
        </p:grpSpPr>
        <p:sp>
          <p:nvSpPr>
            <p:cNvPr id="18" name="Rounded Rectangle 17"/>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a:p>
          </p:txBody>
        </p:sp>
        <p:sp>
          <p:nvSpPr>
            <p:cNvPr id="19" name="Rounded Rectangle 1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ound Same Side Corner Rectangle 19"/>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a:p>
          </p:txBody>
        </p:sp>
      </p:grpSp>
      <p:sp>
        <p:nvSpPr>
          <p:cNvPr id="3" name="Text Placeholder 2"/>
          <p:cNvSpPr>
            <a:spLocks noGrp="1"/>
          </p:cNvSpPr>
          <p:nvPr>
            <p:ph type="body" idx="1" hasCustomPrompt="1"/>
          </p:nvPr>
        </p:nvSpPr>
        <p:spPr>
          <a:xfrm>
            <a:off x="1821892" y="4834482"/>
            <a:ext cx="4268663" cy="634544"/>
          </a:xfrm>
        </p:spPr>
        <p:txBody>
          <a:bodyPr/>
          <a:lstStyle>
            <a:lvl1pPr marL="0" indent="0">
              <a:buNone/>
              <a:defRPr sz="2400" baseline="0">
                <a:solidFill>
                  <a:schemeClr val="tx1"/>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add chapter title</a:t>
            </a:r>
          </a:p>
        </p:txBody>
      </p:sp>
    </p:spTree>
    <p:extLst>
      <p:ext uri="{BB962C8B-B14F-4D97-AF65-F5344CB8AC3E}">
        <p14:creationId xmlns:p14="http://schemas.microsoft.com/office/powerpoint/2010/main" val="394921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r>
              <a:rPr lang="en-US" smtClean="0"/>
              <a:t>Copyright © 2017 Pearson Education, Inc. Publishing as Prentice Hall.  </a:t>
            </a:r>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29074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040188" y="6492875"/>
            <a:ext cx="4114800" cy="365125"/>
          </a:xfrm>
          <a:prstGeom prst="rect">
            <a:avLst/>
          </a:prstGeom>
        </p:spPr>
        <p:txBody>
          <a:bodyPr/>
          <a:lstStyle/>
          <a:p>
            <a:r>
              <a:rPr lang="en-US" smtClean="0"/>
              <a:t>Copyright © 2017 Pearson Education, Inc. Publishing as Prentice Hall.  </a:t>
            </a:r>
            <a:endParaRPr lang="en-US" dirty="0"/>
          </a:p>
        </p:txBody>
      </p:sp>
    </p:spTree>
    <p:extLst>
      <p:ext uri="{BB962C8B-B14F-4D97-AF65-F5344CB8AC3E}">
        <p14:creationId xmlns:p14="http://schemas.microsoft.com/office/powerpoint/2010/main" val="206575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784159" y="6449316"/>
            <a:ext cx="4811202" cy="501650"/>
          </a:xfrm>
          <a:prstGeom prst="rect">
            <a:avLst/>
          </a:prstGeom>
        </p:spPr>
        <p:txBody>
          <a:bodyPr/>
          <a:lstStyle/>
          <a:p>
            <a:r>
              <a:rPr lang="en-US" smtClean="0"/>
              <a:t>Copyright © 2017 Pearson Education, Inc. Publishing as Prentice Hall.  </a:t>
            </a:r>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4801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784159" y="6449316"/>
            <a:ext cx="4811202" cy="501650"/>
          </a:xfrm>
          <a:prstGeom prst="rect">
            <a:avLst/>
          </a:prstGeom>
        </p:spPr>
        <p:txBody>
          <a:bodyPr/>
          <a:lstStyle/>
          <a:p>
            <a:r>
              <a:rPr lang="en-US" smtClean="0"/>
              <a:t>Copyright © 2017 Pearson Education, Inc. Publishing as Prentice Hall.  </a:t>
            </a:r>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256942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r>
              <a:rPr lang="en-US" smtClean="0"/>
              <a:t>Copyright © 2017 Pearson Education, Inc. Publishing as Prentice Hall.  </a:t>
            </a:r>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69024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r>
              <a:rPr lang="en-US" smtClean="0"/>
              <a:t>Copyright © 2017 Pearson Education, Inc. Publishing as Prentice Hall.  </a:t>
            </a:r>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474886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0171"/>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9" name="Footer Placeholder 6"/>
          <p:cNvSpPr txBox="1">
            <a:spLocks/>
          </p:cNvSpPr>
          <p:nvPr userDrawn="1"/>
        </p:nvSpPr>
        <p:spPr>
          <a:xfrm>
            <a:off x="3702050" y="6535938"/>
            <a:ext cx="4787900" cy="349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t>Copyright © 2017 Pearson Education, Inc. </a:t>
            </a:r>
            <a:r>
              <a:rPr lang="en-US" dirty="0" smtClean="0"/>
              <a:t> </a:t>
            </a:r>
            <a:r>
              <a:rPr lang="en-US" dirty="0" smtClean="0"/>
              <a:t>  </a:t>
            </a:r>
            <a:endParaRPr lang="en-US" dirty="0"/>
          </a:p>
        </p:txBody>
      </p:sp>
      <p:sp>
        <p:nvSpPr>
          <p:cNvPr id="11" name="Rectangle 10"/>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 name="Rectangle 72"/>
          <p:cNvSpPr/>
          <p:nvPr userDrawn="1"/>
        </p:nvSpPr>
        <p:spPr bwMode="ltGray">
          <a:xfrm rot="5400000">
            <a:off x="5630360" y="160425"/>
            <a:ext cx="928099" cy="12188825"/>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lvl="0" algn="ctr"/>
            <a:endParaRPr/>
          </a:p>
        </p:txBody>
      </p:sp>
      <p:sp>
        <p:nvSpPr>
          <p:cNvPr id="12" name="Freeform 11"/>
          <p:cNvSpPr/>
          <p:nvPr userDrawn="1"/>
        </p:nvSpPr>
        <p:spPr bwMode="ltGray">
          <a:xfrm rot="5400000">
            <a:off x="5814824" y="272075"/>
            <a:ext cx="559173" cy="12188825"/>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77530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74342"/>
            <a:ext cx="12192000" cy="503712"/>
          </a:xfrm>
          <a:prstGeom prst="rect">
            <a:avLst/>
          </a:prstGeom>
        </p:spPr>
      </p:pic>
      <p:sp>
        <p:nvSpPr>
          <p:cNvPr id="2" name="Title 1"/>
          <p:cNvSpPr>
            <a:spLocks noGrp="1"/>
          </p:cNvSpPr>
          <p:nvPr>
            <p:ph type="ctrTitle" idx="4294967295"/>
          </p:nvPr>
        </p:nvSpPr>
        <p:spPr>
          <a:xfrm>
            <a:off x="6410325" y="806450"/>
            <a:ext cx="5781675" cy="4879975"/>
          </a:xfrm>
        </p:spPr>
        <p:txBody>
          <a:bodyPr>
            <a:noAutofit/>
          </a:bodyPr>
          <a:lstStyle/>
          <a:p>
            <a:pPr algn="ctr"/>
            <a:r>
              <a:rPr lang="en-US" sz="19900" dirty="0" smtClean="0">
                <a:ln w="0"/>
                <a:gradFill flip="none" rotWithShape="1">
                  <a:gsLst>
                    <a:gs pos="0">
                      <a:srgbClr val="385723"/>
                    </a:gs>
                    <a:gs pos="41000">
                      <a:srgbClr val="8CB372"/>
                    </a:gs>
                    <a:gs pos="100000">
                      <a:srgbClr val="548235"/>
                    </a:gs>
                  </a:gsLst>
                  <a:path path="rect">
                    <a:fillToRect l="100000" t="100000"/>
                  </a:path>
                  <a:tileRect r="-100000" b="-100000"/>
                </a:gradFill>
                <a:latin typeface="Impact" panose="020B0806030902050204" pitchFamily="34" charset="0"/>
              </a:rPr>
              <a:t>GO! </a:t>
            </a:r>
            <a:r>
              <a:rPr lang="en-US" sz="19900" dirty="0" smtClean="0">
                <a:latin typeface="Bodoni MT Condensed" panose="02070606080606020203" pitchFamily="18" charset="0"/>
              </a:rPr>
              <a:t/>
            </a:r>
            <a:br>
              <a:rPr lang="en-US" sz="19900" dirty="0" smtClean="0">
                <a:latin typeface="Bodoni MT Condensed" panose="02070606080606020203" pitchFamily="18" charset="0"/>
              </a:rPr>
            </a:br>
            <a:r>
              <a:rPr lang="en-US" sz="4400" dirty="0">
                <a:latin typeface="Arial Narrow" panose="020B0606020202030204" pitchFamily="34" charset="0"/>
              </a:rPr>
              <a:t>w</a:t>
            </a:r>
            <a:r>
              <a:rPr lang="en-US" sz="4400" dirty="0" smtClean="0">
                <a:latin typeface="Arial Narrow" panose="020B0606020202030204" pitchFamily="34" charset="0"/>
              </a:rPr>
              <a:t>ith Microsoft Office 2</a:t>
            </a:r>
            <a:r>
              <a:rPr lang="en-US" sz="4000" dirty="0" smtClean="0">
                <a:latin typeface="Arial Narrow" panose="020B0606020202030204" pitchFamily="34" charset="0"/>
              </a:rPr>
              <a:t>016</a:t>
            </a:r>
            <a:endParaRPr lang="en-US" sz="4800" dirty="0">
              <a:latin typeface="Arial Narrow" panose="020B0606020202030204" pitchFamily="34" charset="0"/>
            </a:endParaRPr>
          </a:p>
        </p:txBody>
      </p:sp>
      <p:sp>
        <p:nvSpPr>
          <p:cNvPr id="3" name="Subtitle 2"/>
          <p:cNvSpPr>
            <a:spLocks noGrp="1"/>
          </p:cNvSpPr>
          <p:nvPr>
            <p:ph type="subTitle" idx="4294967295"/>
          </p:nvPr>
        </p:nvSpPr>
        <p:spPr>
          <a:xfrm>
            <a:off x="7500938" y="5486400"/>
            <a:ext cx="4691062" cy="254000"/>
          </a:xfrm>
        </p:spPr>
        <p:txBody>
          <a:bodyPr>
            <a:noAutofit/>
          </a:bodyPr>
          <a:lstStyle/>
          <a:p>
            <a:pPr marL="0" indent="0" algn="ctr">
              <a:buNone/>
            </a:pPr>
            <a:r>
              <a:rPr lang="en-US" sz="1800" dirty="0" smtClean="0"/>
              <a:t>Gaskin	Vargas	Geoghan</a:t>
            </a:r>
            <a:r>
              <a:rPr lang="en-US" sz="1800" dirty="0"/>
              <a:t> </a:t>
            </a:r>
            <a:r>
              <a:rPr lang="en-US" sz="1800" dirty="0" smtClean="0"/>
              <a:t>   Graviett</a:t>
            </a:r>
            <a:endParaRPr lang="en-US" sz="1800" dirty="0"/>
          </a:p>
        </p:txBody>
      </p:sp>
      <p:pic>
        <p:nvPicPr>
          <p:cNvPr id="4" name="Picture 3" descr="9780134259444_hire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124" y="560295"/>
            <a:ext cx="4329375" cy="5537573"/>
          </a:xfrm>
          <a:prstGeom prst="rect">
            <a:avLst/>
          </a:prstGeom>
          <a:effectLst>
            <a:outerShdw blurRad="76200" dist="95250" dir="10500000" sx="0" sy="0" algn="tl" rotWithShape="0">
              <a:srgbClr val="000000">
                <a:alpha val="20000"/>
              </a:srgbClr>
            </a:outerShdw>
          </a:effectLst>
        </p:spPr>
      </p:pic>
    </p:spTree>
    <p:extLst>
      <p:ext uri="{BB962C8B-B14F-4D97-AF65-F5344CB8AC3E}">
        <p14:creationId xmlns:p14="http://schemas.microsoft.com/office/powerpoint/2010/main" val="568276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0" y="571287"/>
            <a:ext cx="12192000" cy="614737"/>
          </a:xfrm>
        </p:spPr>
        <p:txBody>
          <a:bodyPr>
            <a:noAutofit/>
          </a:bodyPr>
          <a:lstStyle/>
          <a:p>
            <a:pPr marL="871538"/>
            <a:r>
              <a:rPr lang="en-US" sz="3600" b="1" dirty="0" smtClean="0"/>
              <a:t>Create a Report by Using the Report Tool and Modify the Report in Layout View</a:t>
            </a:r>
            <a:endParaRPr lang="en-US" sz="36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4867" y="3528282"/>
            <a:ext cx="6242304" cy="1146048"/>
          </a:xfrm>
        </p:spPr>
      </p:pic>
    </p:spTree>
    <p:extLst>
      <p:ext uri="{BB962C8B-B14F-4D97-AF65-F5344CB8AC3E}">
        <p14:creationId xmlns:p14="http://schemas.microsoft.com/office/powerpoint/2010/main" val="47854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7328"/>
            <a:ext cx="10515600" cy="1016889"/>
          </a:xfrm>
        </p:spPr>
        <p:txBody>
          <a:bodyPr>
            <a:noAutofit/>
          </a:bodyPr>
          <a:lstStyle/>
          <a:p>
            <a:r>
              <a:rPr lang="en-US" sz="3600" b="1" dirty="0"/>
              <a:t>Create a Report by Using the Report Tool and Modify the Report in Layout View</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4867" y="2656554"/>
            <a:ext cx="6242304" cy="2889504"/>
          </a:xfrm>
        </p:spPr>
      </p:pic>
    </p:spTree>
    <p:extLst>
      <p:ext uri="{BB962C8B-B14F-4D97-AF65-F5344CB8AC3E}">
        <p14:creationId xmlns:p14="http://schemas.microsoft.com/office/powerpoint/2010/main" val="154212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Create a Report by Using the Report Wizard</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382014"/>
            <a:ext cx="6242304" cy="200558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2818" y="3550895"/>
            <a:ext cx="6242304" cy="2017776"/>
          </a:xfrm>
          <a:prstGeom prst="rect">
            <a:avLst/>
          </a:prstGeom>
        </p:spPr>
      </p:pic>
      <p:sp>
        <p:nvSpPr>
          <p:cNvPr id="3" name="TextBox 2"/>
          <p:cNvSpPr txBox="1"/>
          <p:nvPr/>
        </p:nvSpPr>
        <p:spPr>
          <a:xfrm>
            <a:off x="6547220" y="1872276"/>
            <a:ext cx="2250831" cy="646331"/>
          </a:xfrm>
          <a:prstGeom prst="rect">
            <a:avLst/>
          </a:prstGeom>
          <a:noFill/>
        </p:spPr>
        <p:txBody>
          <a:bodyPr wrap="square" rtlCol="0">
            <a:spAutoFit/>
          </a:bodyPr>
          <a:lstStyle/>
          <a:p>
            <a:r>
              <a:rPr lang="en-US" dirty="0" smtClean="0"/>
              <a:t>Step 1, choose the table and fields</a:t>
            </a:r>
            <a:endParaRPr lang="en-US" dirty="0"/>
          </a:p>
        </p:txBody>
      </p:sp>
      <p:sp>
        <p:nvSpPr>
          <p:cNvPr id="6" name="TextBox 5"/>
          <p:cNvSpPr txBox="1"/>
          <p:nvPr/>
        </p:nvSpPr>
        <p:spPr>
          <a:xfrm>
            <a:off x="8798051" y="3913452"/>
            <a:ext cx="2250831" cy="646331"/>
          </a:xfrm>
          <a:prstGeom prst="rect">
            <a:avLst/>
          </a:prstGeom>
          <a:noFill/>
        </p:spPr>
        <p:txBody>
          <a:bodyPr wrap="square" rtlCol="0">
            <a:spAutoFit/>
          </a:bodyPr>
          <a:lstStyle/>
          <a:p>
            <a:r>
              <a:rPr lang="en-US" dirty="0" smtClean="0"/>
              <a:t>Step 2, choose the field for grouping</a:t>
            </a:r>
            <a:endParaRPr lang="en-US" dirty="0"/>
          </a:p>
        </p:txBody>
      </p:sp>
    </p:spTree>
    <p:extLst>
      <p:ext uri="{BB962C8B-B14F-4D97-AF65-F5344CB8AC3E}">
        <p14:creationId xmlns:p14="http://schemas.microsoft.com/office/powerpoint/2010/main" val="4102937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Create a Report by Using the Report Wizard</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1316" y="1632675"/>
            <a:ext cx="6242304" cy="3742944"/>
          </a:xfrm>
        </p:spPr>
      </p:pic>
    </p:spTree>
    <p:extLst>
      <p:ext uri="{BB962C8B-B14F-4D97-AF65-F5344CB8AC3E}">
        <p14:creationId xmlns:p14="http://schemas.microsoft.com/office/powerpoint/2010/main" val="3178320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Modify the Design of a Report </a:t>
            </a:r>
            <a:endParaRPr lang="en-US"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36756"/>
            <a:ext cx="6242304" cy="265785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696" y="2759004"/>
            <a:ext cx="6242304" cy="2871216"/>
          </a:xfrm>
          <a:prstGeom prst="rect">
            <a:avLst/>
          </a:prstGeom>
        </p:spPr>
      </p:pic>
    </p:spTree>
    <p:extLst>
      <p:ext uri="{BB962C8B-B14F-4D97-AF65-F5344CB8AC3E}">
        <p14:creationId xmlns:p14="http://schemas.microsoft.com/office/powerpoint/2010/main" val="1173406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Modify the Design of a Report </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4516" y="1930400"/>
            <a:ext cx="6242304" cy="1975104"/>
          </a:xfrm>
        </p:spPr>
      </p:pic>
    </p:spTree>
    <p:extLst>
      <p:ext uri="{BB962C8B-B14F-4D97-AF65-F5344CB8AC3E}">
        <p14:creationId xmlns:p14="http://schemas.microsoft.com/office/powerpoint/2010/main" val="1610990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Keep Grouped Data Together in a Printed Report </a:t>
            </a:r>
            <a:endParaRPr lang="en-US" sz="44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38514"/>
            <a:ext cx="6242304" cy="296265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696" y="2697987"/>
            <a:ext cx="6242304" cy="3023616"/>
          </a:xfrm>
          <a:prstGeom prst="rect">
            <a:avLst/>
          </a:prstGeom>
        </p:spPr>
      </p:pic>
    </p:spTree>
    <p:extLst>
      <p:ext uri="{BB962C8B-B14F-4D97-AF65-F5344CB8AC3E}">
        <p14:creationId xmlns:p14="http://schemas.microsoft.com/office/powerpoint/2010/main" val="715758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0058400" cy="1066800"/>
          </a:xfrm>
        </p:spPr>
        <p:txBody>
          <a:bodyPr/>
          <a:lstStyle/>
          <a:p>
            <a:pPr marL="927100"/>
            <a:r>
              <a:rPr lang="en-US" sz="4400" b="1" dirty="0" smtClean="0"/>
              <a:t>Summary</a:t>
            </a:r>
            <a:endParaRPr lang="en-US" b="1" dirty="0"/>
          </a:p>
        </p:txBody>
      </p:sp>
      <p:sp>
        <p:nvSpPr>
          <p:cNvPr id="3" name="Content Placeholder 2"/>
          <p:cNvSpPr>
            <a:spLocks noGrp="1"/>
          </p:cNvSpPr>
          <p:nvPr>
            <p:ph idx="1"/>
          </p:nvPr>
        </p:nvSpPr>
        <p:spPr>
          <a:xfrm>
            <a:off x="1828800" y="1645299"/>
            <a:ext cx="8534400" cy="3916363"/>
          </a:xfrm>
        </p:spPr>
        <p:txBody>
          <a:bodyPr>
            <a:normAutofit/>
          </a:bodyPr>
          <a:lstStyle/>
          <a:p>
            <a:pPr>
              <a:spcAft>
                <a:spcPts val="1200"/>
              </a:spcAft>
            </a:pPr>
            <a:r>
              <a:rPr lang="en-US" sz="2800" dirty="0"/>
              <a:t>A form is used to control access to the data in a database</a:t>
            </a:r>
          </a:p>
          <a:p>
            <a:pPr>
              <a:spcAft>
                <a:spcPts val="1200"/>
              </a:spcAft>
            </a:pPr>
            <a:r>
              <a:rPr lang="en-US" sz="3200" dirty="0"/>
              <a:t>Filter</a:t>
            </a:r>
            <a:r>
              <a:rPr lang="en-US" sz="3600" dirty="0"/>
              <a:t> </a:t>
            </a:r>
            <a:r>
              <a:rPr lang="en-US" sz="2800" dirty="0"/>
              <a:t>records in a form to display a subset</a:t>
            </a:r>
          </a:p>
          <a:p>
            <a:pPr>
              <a:spcAft>
                <a:spcPts val="1200"/>
              </a:spcAft>
            </a:pPr>
            <a:r>
              <a:rPr lang="en-US" sz="2800" dirty="0"/>
              <a:t>A report is an easy-to-read format suitable for printing</a:t>
            </a:r>
          </a:p>
          <a:p>
            <a:pPr>
              <a:spcAft>
                <a:spcPts val="1200"/>
              </a:spcAft>
            </a:pPr>
            <a:r>
              <a:rPr lang="en-US" sz="2800" dirty="0" smtClean="0"/>
              <a:t>Changes to forms can be done in Layout View or Design View</a:t>
            </a:r>
            <a:endParaRPr lang="en-US" sz="2400" dirty="0" smtClean="0"/>
          </a:p>
        </p:txBody>
      </p:sp>
    </p:spTree>
    <p:extLst>
      <p:ext uri="{BB962C8B-B14F-4D97-AF65-F5344CB8AC3E}">
        <p14:creationId xmlns:p14="http://schemas.microsoft.com/office/powerpoint/2010/main" val="20401891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663" y="3264513"/>
            <a:ext cx="9143337" cy="1325563"/>
          </a:xfrm>
        </p:spPr>
        <p:txBody>
          <a:bodyPr>
            <a:normAutofit fontScale="90000"/>
          </a:bodyPr>
          <a:lstStyle/>
          <a:p>
            <a:r>
              <a:rPr lang="en-US" sz="8800" b="1" dirty="0" smtClean="0">
                <a:effectLst>
                  <a:outerShdw blurRad="38100" dist="38100" dir="2700000" algn="tl">
                    <a:srgbClr val="000000">
                      <a:alpha val="43137"/>
                    </a:srgbClr>
                  </a:outerShdw>
                </a:effectLst>
              </a:rPr>
              <a:t>Questions </a:t>
            </a:r>
            <a:r>
              <a:rPr lang="en-US" sz="45900" b="1" dirty="0" smtClean="0">
                <a:effectLst>
                  <a:outerShdw blurRad="38100" dist="38100" dir="2700000" algn="tl">
                    <a:srgbClr val="000000">
                      <a:alpha val="43137"/>
                    </a:srgbClr>
                  </a:outerShdw>
                </a:effectLst>
              </a:rPr>
              <a:t>?</a:t>
            </a:r>
            <a:endParaRPr lang="en-US" sz="45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1507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474720"/>
            <a:ext cx="12192000" cy="1518699"/>
          </a:xfrm>
          <a:prstGeom prst="rect">
            <a:avLst/>
          </a:prstGeom>
          <a:solidFill>
            <a:srgbClr val="589648"/>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7612" y="272954"/>
            <a:ext cx="10515600" cy="1325563"/>
          </a:xfrm>
        </p:spPr>
        <p:txBody>
          <a:bodyPr>
            <a:normAutofit/>
          </a:bodyPr>
          <a:lstStyle/>
          <a:p>
            <a:r>
              <a:rPr lang="en-US" sz="6600" b="1" dirty="0" smtClean="0">
                <a:effectLst>
                  <a:outerShdw blurRad="38100" dist="38100" dir="2700000" algn="tl">
                    <a:srgbClr val="000000">
                      <a:alpha val="43137"/>
                    </a:srgbClr>
                  </a:outerShdw>
                </a:effectLst>
              </a:rPr>
              <a:t>Copyright</a:t>
            </a:r>
            <a:endParaRPr lang="en-US" sz="6600" b="1" dirty="0">
              <a:effectLst>
                <a:outerShdw blurRad="38100" dist="38100" dir="2700000" algn="tl">
                  <a:srgbClr val="000000">
                    <a:alpha val="43137"/>
                  </a:srgbClr>
                </a:outerShdw>
              </a:effectLst>
            </a:endParaRPr>
          </a:p>
        </p:txBody>
      </p:sp>
      <p:sp>
        <p:nvSpPr>
          <p:cNvPr id="9" name="TextBox 8"/>
          <p:cNvSpPr txBox="1">
            <a:spLocks noChangeArrowheads="1"/>
          </p:cNvSpPr>
          <p:nvPr/>
        </p:nvSpPr>
        <p:spPr bwMode="auto">
          <a:xfrm>
            <a:off x="1357348" y="1494207"/>
            <a:ext cx="9292657" cy="1200329"/>
          </a:xfrm>
          <a:prstGeom prst="rect">
            <a:avLst/>
          </a:prstGeom>
          <a:solidFill>
            <a:schemeClr val="bg1">
              <a:alpha val="12000"/>
            </a:schemeClr>
          </a:solidFill>
          <a:ln w="9525">
            <a:noFill/>
            <a:miter lim="800000"/>
            <a:headEnd/>
            <a:tailEnd/>
          </a:ln>
          <a:effectLst>
            <a:outerShdw blurRad="50800" dist="50800" dir="5400000" algn="ctr" rotWithShape="0">
              <a:schemeClr val="bg1"/>
            </a:outerShdw>
          </a:effectLst>
        </p:spPr>
        <p:txBody>
          <a:bodyPr wrap="square">
            <a:spAutoFit/>
          </a:bodyPr>
          <a:lstStyle/>
          <a:p>
            <a:r>
              <a:rPr lang="en-US" dirty="0">
                <a:latin typeface="+mn-lt"/>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r>
              <a:rPr lang="en-US" dirty="0" smtClean="0">
                <a:latin typeface="+mn-lt"/>
              </a:rPr>
              <a:t>.</a:t>
            </a:r>
            <a:endParaRPr lang="en-US" dirty="0">
              <a:latin typeface="+mn-lt"/>
            </a:endParaRPr>
          </a:p>
        </p:txBody>
      </p:sp>
      <p:pic>
        <p:nvPicPr>
          <p:cNvPr id="13" name="Picture 1" descr="cid:3293795473_47524415"/>
          <p:cNvPicPr>
            <a:picLocks noChangeAspect="1" noChangeArrowheads="1"/>
          </p:cNvPicPr>
          <p:nvPr/>
        </p:nvPicPr>
        <p:blipFill>
          <a:blip r:embed="rId2" cstate="print"/>
          <a:srcRect/>
          <a:stretch>
            <a:fillRect/>
          </a:stretch>
        </p:blipFill>
        <p:spPr bwMode="auto">
          <a:xfrm>
            <a:off x="2470848" y="3024113"/>
            <a:ext cx="7065656" cy="225949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95239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 Chapter 3</a:t>
            </a:r>
            <a:endParaRPr lang="en-US" dirty="0"/>
          </a:p>
        </p:txBody>
      </p:sp>
      <p:sp>
        <p:nvSpPr>
          <p:cNvPr id="3" name="Text Placeholder 2"/>
          <p:cNvSpPr>
            <a:spLocks noGrp="1"/>
          </p:cNvSpPr>
          <p:nvPr>
            <p:ph type="body" idx="1"/>
          </p:nvPr>
        </p:nvSpPr>
        <p:spPr/>
        <p:txBody>
          <a:bodyPr/>
          <a:lstStyle/>
          <a:p>
            <a:r>
              <a:rPr lang="en-US" dirty="0" smtClean="0"/>
              <a:t>Forms, Filters, and Reports</a:t>
            </a:r>
            <a:endParaRPr lang="en-US" dirty="0"/>
          </a:p>
        </p:txBody>
      </p:sp>
    </p:spTree>
    <p:extLst>
      <p:ext uri="{BB962C8B-B14F-4D97-AF65-F5344CB8AC3E}">
        <p14:creationId xmlns:p14="http://schemas.microsoft.com/office/powerpoint/2010/main" val="120116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180" y="365125"/>
            <a:ext cx="9576619" cy="1016889"/>
          </a:xfrm>
        </p:spPr>
        <p:txBody>
          <a:bodyPr>
            <a:normAutofit/>
          </a:bodyPr>
          <a:lstStyle/>
          <a:p>
            <a:r>
              <a:rPr lang="en-US" sz="6000" b="1" dirty="0" smtClean="0">
                <a:effectLst>
                  <a:outerShdw blurRad="38100" dist="38100" dir="2700000" algn="tl">
                    <a:srgbClr val="000000">
                      <a:alpha val="43137"/>
                    </a:srgbClr>
                  </a:outerShdw>
                </a:effectLst>
              </a:rPr>
              <a:t>Objectives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199" y="1780700"/>
            <a:ext cx="10515600" cy="4037473"/>
          </a:xfrm>
          <a:solidFill>
            <a:schemeClr val="bg1">
              <a:alpha val="29000"/>
            </a:schemeClr>
          </a:solidFill>
          <a:scene3d>
            <a:camera prst="orthographicFront"/>
            <a:lightRig rig="threePt" dir="t"/>
          </a:scene3d>
          <a:sp3d>
            <a:bevelT/>
          </a:sp3d>
        </p:spPr>
        <p:txBody>
          <a:bodyPr numCol="2">
            <a:normAutofit lnSpcReduction="10000"/>
          </a:bodyPr>
          <a:lstStyle/>
          <a:p>
            <a:r>
              <a:rPr lang="en-US" sz="3000" dirty="0" smtClean="0"/>
              <a:t>Create and Use a Form to Add and Delete Records</a:t>
            </a:r>
          </a:p>
          <a:p>
            <a:r>
              <a:rPr lang="en-US" sz="3000" dirty="0" smtClean="0"/>
              <a:t>Filter Records</a:t>
            </a:r>
          </a:p>
          <a:p>
            <a:r>
              <a:rPr lang="en-US" sz="3000" dirty="0" smtClean="0"/>
              <a:t>Create a Form by Using the Form Wizard</a:t>
            </a:r>
          </a:p>
          <a:p>
            <a:r>
              <a:rPr lang="en-US" sz="3000" dirty="0" smtClean="0"/>
              <a:t>Modify a Form in Layout View and Design View</a:t>
            </a:r>
          </a:p>
          <a:p>
            <a:endParaRPr lang="en-US" dirty="0"/>
          </a:p>
          <a:p>
            <a:endParaRPr lang="en-US" sz="3000" dirty="0" smtClean="0"/>
          </a:p>
          <a:p>
            <a:r>
              <a:rPr lang="en-US" sz="3000" dirty="0" smtClean="0"/>
              <a:t>Create a Report by Using the Report Tool and Modify the Report in Layout View</a:t>
            </a:r>
          </a:p>
          <a:p>
            <a:r>
              <a:rPr lang="en-US" sz="3000" dirty="0" smtClean="0"/>
              <a:t>Create a Report by Using the Report Wizard</a:t>
            </a:r>
          </a:p>
          <a:p>
            <a:r>
              <a:rPr lang="en-US" sz="3000" dirty="0" smtClean="0"/>
              <a:t>Modify the Design of a Report</a:t>
            </a:r>
          </a:p>
          <a:p>
            <a:r>
              <a:rPr lang="en-US" dirty="0" smtClean="0"/>
              <a:t>Keep Grouped Data Together in a Printed Report</a:t>
            </a:r>
            <a:endParaRPr lang="en-US" sz="3000" dirty="0" smtClean="0"/>
          </a:p>
          <a:p>
            <a:endParaRPr lang="en-US" dirty="0"/>
          </a:p>
        </p:txBody>
      </p:sp>
      <p:cxnSp>
        <p:nvCxnSpPr>
          <p:cNvPr id="19" name="Straight Connector 18"/>
          <p:cNvCxnSpPr/>
          <p:nvPr/>
        </p:nvCxnSpPr>
        <p:spPr>
          <a:xfrm rot="5400000">
            <a:off x="-2894265" y="3494574"/>
            <a:ext cx="6858000" cy="1588"/>
          </a:xfrm>
          <a:prstGeom prst="line">
            <a:avLst/>
          </a:prstGeom>
          <a:noFill/>
          <a:ln w="76200" cap="flat" cmpd="sng" algn="ctr">
            <a:gradFill flip="none" rotWithShape="1">
              <a:gsLst>
                <a:gs pos="0">
                  <a:srgbClr val="9BC348">
                    <a:alpha val="0"/>
                  </a:srgbClr>
                </a:gs>
                <a:gs pos="50000">
                  <a:srgbClr val="9BC348"/>
                </a:gs>
                <a:gs pos="99000">
                  <a:srgbClr val="9BC348">
                    <a:alpha val="0"/>
                  </a:srgbClr>
                </a:gs>
              </a:gsLst>
              <a:lin ang="0" scaled="1"/>
              <a:tileRect/>
            </a:gradFill>
            <a:prstDash val="solid"/>
          </a:ln>
          <a:effectLst/>
        </p:spPr>
      </p:cxnSp>
      <p:grpSp>
        <p:nvGrpSpPr>
          <p:cNvPr id="21" name="squares"/>
          <p:cNvGrpSpPr/>
          <p:nvPr/>
        </p:nvGrpSpPr>
        <p:grpSpPr>
          <a:xfrm>
            <a:off x="-19124" y="473578"/>
            <a:ext cx="1622332" cy="799981"/>
            <a:chOff x="0" y="452558"/>
            <a:chExt cx="914400" cy="524182"/>
          </a:xfrm>
        </p:grpSpPr>
        <p:sp>
          <p:nvSpPr>
            <p:cNvPr id="22" name="Rounded Rectangle 21"/>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a:p>
          </p:txBody>
        </p:sp>
        <p:sp>
          <p:nvSpPr>
            <p:cNvPr id="23" name="Rounded Rectangle 22"/>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Round Same Side Corner Rectangle 23"/>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2177567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19"/>
                                        </p:tgtEl>
                                      </p:cBhvr>
                                      <p:by x="100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Create and Use a Form to Add and Delete Records</a:t>
            </a:r>
            <a:endParaRPr lang="en-US" sz="40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4867" y="2318226"/>
            <a:ext cx="6242304" cy="3566160"/>
          </a:xfrm>
        </p:spPr>
      </p:pic>
    </p:spTree>
    <p:extLst>
      <p:ext uri="{BB962C8B-B14F-4D97-AF65-F5344CB8AC3E}">
        <p14:creationId xmlns:p14="http://schemas.microsoft.com/office/powerpoint/2010/main" val="81796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Rounded MT Bold" panose="020F0704030504030204" pitchFamily="34" charset="0"/>
              </a:rPr>
              <a:t>Filtering Records</a:t>
            </a:r>
            <a:endParaRPr lang="en-US" sz="4400" b="1" dirty="0">
              <a:latin typeface="Arial Rounded MT Bold" panose="020F0704030504030204" pitchFamily="34" charset="0"/>
            </a:endParaRP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77863" y="2910523"/>
            <a:ext cx="4183062" cy="2381567"/>
          </a:xfrm>
        </p:spPr>
      </p:pic>
      <p:pic>
        <p:nvPicPr>
          <p:cNvPr id="6" name="Content Placeholder 3"/>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89525" y="2908027"/>
            <a:ext cx="4184650" cy="2386558"/>
          </a:xfrm>
        </p:spPr>
      </p:pic>
    </p:spTree>
    <p:extLst>
      <p:ext uri="{BB962C8B-B14F-4D97-AF65-F5344CB8AC3E}">
        <p14:creationId xmlns:p14="http://schemas.microsoft.com/office/powerpoint/2010/main" val="3791652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Filter Records</a:t>
            </a:r>
            <a:endParaRPr lang="en-US" sz="44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4516" y="1787639"/>
            <a:ext cx="6242304" cy="3572256"/>
          </a:xfrm>
        </p:spPr>
      </p:pic>
    </p:spTree>
    <p:extLst>
      <p:ext uri="{BB962C8B-B14F-4D97-AF65-F5344CB8AC3E}">
        <p14:creationId xmlns:p14="http://schemas.microsoft.com/office/powerpoint/2010/main" val="171380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Create a Form by Using the Form Wizard</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47854"/>
            <a:ext cx="6242304" cy="265785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4712" y="3624348"/>
            <a:ext cx="6242304" cy="2054352"/>
          </a:xfrm>
          <a:prstGeom prst="rect">
            <a:avLst/>
          </a:prstGeom>
        </p:spPr>
      </p:pic>
    </p:spTree>
    <p:extLst>
      <p:ext uri="{BB962C8B-B14F-4D97-AF65-F5344CB8AC3E}">
        <p14:creationId xmlns:p14="http://schemas.microsoft.com/office/powerpoint/2010/main" val="984106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523" y="253157"/>
            <a:ext cx="10515600" cy="1325563"/>
          </a:xfrm>
        </p:spPr>
        <p:txBody>
          <a:bodyPr>
            <a:noAutofit/>
          </a:bodyPr>
          <a:lstStyle/>
          <a:p>
            <a:r>
              <a:rPr lang="en-US" sz="4400" b="1" dirty="0" smtClean="0">
                <a:latin typeface="Arial Rounded MT Bold" panose="020F0704030504030204" pitchFamily="34" charset="0"/>
              </a:rPr>
              <a:t>Modify a Form in Layout View and in Design View</a:t>
            </a:r>
            <a:endParaRPr lang="en-US" sz="4400" b="1" dirty="0">
              <a:latin typeface="Arial Rounded MT Bold" panose="020F0704030504030204" pitchFamily="34" charset="0"/>
            </a:endParaRP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81716" y="2769589"/>
            <a:ext cx="4183062" cy="1331717"/>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843680" y="2617881"/>
            <a:ext cx="4184650" cy="1483425"/>
          </a:xfrm>
        </p:spPr>
      </p:pic>
    </p:spTree>
    <p:extLst>
      <p:ext uri="{BB962C8B-B14F-4D97-AF65-F5344CB8AC3E}">
        <p14:creationId xmlns:p14="http://schemas.microsoft.com/office/powerpoint/2010/main" val="402916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Modify a Form in Layout View and in Design View</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022" y="1598695"/>
            <a:ext cx="6242304" cy="2286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300" y="3884695"/>
            <a:ext cx="6242304" cy="1883664"/>
          </a:xfrm>
          <a:prstGeom prst="rect">
            <a:avLst/>
          </a:prstGeom>
        </p:spPr>
      </p:pic>
    </p:spTree>
    <p:extLst>
      <p:ext uri="{BB962C8B-B14F-4D97-AF65-F5344CB8AC3E}">
        <p14:creationId xmlns:p14="http://schemas.microsoft.com/office/powerpoint/2010/main" val="2992837338"/>
      </p:ext>
    </p:extLst>
  </p:cSld>
  <p:clrMapOvr>
    <a:masterClrMapping/>
  </p:clrMapOvr>
</p:sld>
</file>

<file path=ppt/theme/theme1.xml><?xml version="1.0" encoding="utf-8"?>
<a:theme xmlns:a="http://schemas.openxmlformats.org/drawingml/2006/main" name="Office Theme">
  <a:themeElements>
    <a:clrScheme name="Go">
      <a:dk1>
        <a:sysClr val="windowText" lastClr="000000"/>
      </a:dk1>
      <a:lt1>
        <a:sysClr val="window" lastClr="FFFFFF"/>
      </a:lt1>
      <a:dk2>
        <a:srgbClr val="6C4934"/>
      </a:dk2>
      <a:lt2>
        <a:srgbClr val="E7E6E6"/>
      </a:lt2>
      <a:accent1>
        <a:srgbClr val="009F4B"/>
      </a:accent1>
      <a:accent2>
        <a:srgbClr val="C77043"/>
      </a:accent2>
      <a:accent3>
        <a:srgbClr val="C9A782"/>
      </a:accent3>
      <a:accent4>
        <a:srgbClr val="589648"/>
      </a:accent4>
      <a:accent5>
        <a:srgbClr val="FEE698"/>
      </a:accent5>
      <a:accent6>
        <a:srgbClr val="A0333B"/>
      </a:accent6>
      <a:hlink>
        <a:srgbClr val="0563C1"/>
      </a:hlink>
      <a:folHlink>
        <a:srgbClr val="8CC75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2561</TotalTime>
  <Words>1893</Words>
  <Application>Microsoft Macintosh PowerPoint</Application>
  <PresentationFormat>Custom</PresentationFormat>
  <Paragraphs>124</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GO!  with Microsoft Office 2016</vt:lpstr>
      <vt:lpstr>Access – Chapter 3</vt:lpstr>
      <vt:lpstr>Objectives</vt:lpstr>
      <vt:lpstr>Create and Use a Form to Add and Delete Records</vt:lpstr>
      <vt:lpstr>Filtering Records</vt:lpstr>
      <vt:lpstr>Filter Records</vt:lpstr>
      <vt:lpstr>Create a Form by Using the Form Wizard</vt:lpstr>
      <vt:lpstr>Modify a Form in Layout View and in Design View</vt:lpstr>
      <vt:lpstr>Modify a Form in Layout View and in Design View</vt:lpstr>
      <vt:lpstr>Create a Report by Using the Report Tool and Modify the Report in Layout View</vt:lpstr>
      <vt:lpstr>Create a Report by Using the Report Tool and Modify the Report in Layout View</vt:lpstr>
      <vt:lpstr>Create a Report by Using the Report Wizard</vt:lpstr>
      <vt:lpstr>Create a Report by Using the Report Wizard</vt:lpstr>
      <vt:lpstr>Modify the Design of a Report </vt:lpstr>
      <vt:lpstr>Modify the Design of a Report </vt:lpstr>
      <vt:lpstr>Keep Grouped Data Together in a Printed Report </vt:lpstr>
      <vt:lpstr>Summary</vt:lpstr>
      <vt:lpstr>Questions ?</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Kosharek</dc:creator>
  <cp:lastModifiedBy>CE</cp:lastModifiedBy>
  <cp:revision>69</cp:revision>
  <dcterms:created xsi:type="dcterms:W3CDTF">2015-10-02T22:52:27Z</dcterms:created>
  <dcterms:modified xsi:type="dcterms:W3CDTF">2016-02-26T02:57:24Z</dcterms:modified>
</cp:coreProperties>
</file>