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60"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7477" autoAdjust="0"/>
  </p:normalViewPr>
  <p:slideViewPr>
    <p:cSldViewPr snapToGrid="0">
      <p:cViewPr>
        <p:scale>
          <a:sx n="63" d="100"/>
          <a:sy n="63" d="100"/>
        </p:scale>
        <p:origin x="-992" y="-240"/>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4" Type="http://schemas.openxmlformats.org/officeDocument/2006/relationships/slide" Target="slides/slide23.xml"/><Relationship Id="rId5" Type="http://schemas.openxmlformats.org/officeDocument/2006/relationships/slide" Target="slides/slide24.xml"/><Relationship Id="rId6" Type="http://schemas.openxmlformats.org/officeDocument/2006/relationships/slide" Target="slides/slide25.xml"/><Relationship Id="rId1" Type="http://schemas.openxmlformats.org/officeDocument/2006/relationships/slide" Target="slides/slide12.xml"/><Relationship Id="rId2"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key records directly into a table or you can import the data from a variety</a:t>
            </a:r>
            <a:r>
              <a:rPr lang="en-US" baseline="0" dirty="0" smtClean="0"/>
              <a:t> of sources such as Excel. </a:t>
            </a:r>
            <a:r>
              <a:rPr lang="en-US" b="1" baseline="0" dirty="0" smtClean="0"/>
              <a:t>Importing</a:t>
            </a:r>
            <a:r>
              <a:rPr lang="en-US" baseline="0" dirty="0" smtClean="0"/>
              <a:t> is copying the data from one source to another. </a:t>
            </a:r>
          </a:p>
          <a:p>
            <a:endParaRPr lang="en-US" baseline="0" dirty="0" smtClean="0"/>
          </a:p>
          <a:p>
            <a:r>
              <a:rPr lang="en-US" baseline="0" dirty="0" smtClean="0"/>
              <a:t>If you want to add to an existing table, you would </a:t>
            </a:r>
            <a:r>
              <a:rPr lang="en-US" b="1" baseline="0" dirty="0" smtClean="0"/>
              <a:t>append</a:t>
            </a:r>
            <a:r>
              <a:rPr lang="en-US" baseline="0" dirty="0" smtClean="0"/>
              <a:t> the data. To append the data, the table needs to have already been created and be closed.</a:t>
            </a:r>
          </a:p>
          <a:p>
            <a:endParaRPr lang="en-US" baseline="0" dirty="0" smtClean="0"/>
          </a:p>
          <a:p>
            <a:r>
              <a:rPr lang="en-US" baseline="0" dirty="0" smtClean="0"/>
              <a:t>The source file is the file that is being imported. There are three ways to import data from an Excel spreadsheet: import into a new table in the current database, append (copy) the data to an existing table, or link the data to a linked table in the database. A </a:t>
            </a:r>
            <a:r>
              <a:rPr lang="en-US" b="1" baseline="0" dirty="0" smtClean="0"/>
              <a:t>link</a:t>
            </a:r>
            <a:r>
              <a:rPr lang="en-US" baseline="0" dirty="0" smtClean="0"/>
              <a:t> is a connection to another file. When you link a file, any changes made in one will be made in the other.</a:t>
            </a:r>
          </a:p>
          <a:p>
            <a:endParaRPr lang="en-US" baseline="0" dirty="0" smtClean="0"/>
          </a:p>
          <a:p>
            <a:r>
              <a:rPr lang="en-US" baseline="0" dirty="0" smtClean="0"/>
              <a:t>To append records to an existing table, the field names and the column headings have to be identical. If they are not, the table will not copy. A wizard is a feature of Access that walks you through the process of importing records from one file to another.</a:t>
            </a:r>
          </a:p>
        </p:txBody>
      </p:sp>
      <p:sp>
        <p:nvSpPr>
          <p:cNvPr id="4" name="Slide Number Placeholder 3"/>
          <p:cNvSpPr>
            <a:spLocks noGrp="1"/>
          </p:cNvSpPr>
          <p:nvPr>
            <p:ph type="sldNum" sz="quarter" idx="10"/>
          </p:nvPr>
        </p:nvSpPr>
        <p:spPr/>
        <p:txBody>
          <a:bodyPr/>
          <a:lstStyle/>
          <a:p>
            <a:fld id="{9D81A879-E2C3-4EB6-8A2F-2A184CBD14C6}" type="slidenum">
              <a:rPr lang="en-US" smtClean="0"/>
              <a:t>11</a:t>
            </a:fld>
            <a:endParaRPr lang="en-US" dirty="0"/>
          </a:p>
        </p:txBody>
      </p:sp>
    </p:spTree>
    <p:extLst>
      <p:ext uri="{BB962C8B-B14F-4D97-AF65-F5344CB8AC3E}">
        <p14:creationId xmlns:p14="http://schemas.microsoft.com/office/powerpoint/2010/main" val="27584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Primary key </a:t>
            </a:r>
            <a:r>
              <a:rPr lang="en-US" dirty="0" smtClean="0"/>
              <a:t>is a unique identifier that identifies a record. A good example of a unique identifier would be a student ID. No student should have the same ID as another, that makes it unique. It is a good practice to create a primary key in every table to make sure you do not enter the same record more than once.</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12</a:t>
            </a:fld>
            <a:endParaRPr lang="en-US" dirty="0"/>
          </a:p>
        </p:txBody>
      </p:sp>
    </p:spTree>
    <p:extLst>
      <p:ext uri="{BB962C8B-B14F-4D97-AF65-F5344CB8AC3E}">
        <p14:creationId xmlns:p14="http://schemas.microsoft.com/office/powerpoint/2010/main" val="137687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spreadsheets</a:t>
            </a:r>
            <a:r>
              <a:rPr lang="en-US" baseline="0" dirty="0" smtClean="0"/>
              <a:t> can be imported or linked into Access. </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13</a:t>
            </a:fld>
            <a:endParaRPr lang="en-US" dirty="0"/>
          </a:p>
        </p:txBody>
      </p:sp>
    </p:spTree>
    <p:extLst>
      <p:ext uri="{BB962C8B-B14F-4D97-AF65-F5344CB8AC3E}">
        <p14:creationId xmlns:p14="http://schemas.microsoft.com/office/powerpoint/2010/main" val="6034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it is necessary to print in Access. There are numerous</a:t>
            </a:r>
            <a:r>
              <a:rPr lang="en-US" baseline="0" dirty="0" smtClean="0"/>
              <a:t> ways to print. When printing, it is best to use Print Preview to view your table to make sure all the information is readable. Many times, you have to change the orientation from Portrait to Landscape to see all the fields. You can also use Fit to Window to see how the table will look. If the table covers more than one page, you will see the Next Page button available to print.</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14</a:t>
            </a:fld>
            <a:endParaRPr lang="en-US" dirty="0"/>
          </a:p>
        </p:txBody>
      </p:sp>
    </p:spTree>
    <p:extLst>
      <p:ext uri="{BB962C8B-B14F-4D97-AF65-F5344CB8AC3E}">
        <p14:creationId xmlns:p14="http://schemas.microsoft.com/office/powerpoint/2010/main" val="6346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query</a:t>
            </a:r>
            <a:r>
              <a:rPr lang="en-US" dirty="0" smtClean="0"/>
              <a:t> is the answer to a question. When a database query</a:t>
            </a:r>
            <a:r>
              <a:rPr lang="en-US" baseline="0" dirty="0" smtClean="0"/>
              <a:t> is created, the result of the query appears as one datasheet. </a:t>
            </a:r>
          </a:p>
          <a:p>
            <a:endParaRPr lang="en-US" baseline="0" dirty="0" smtClean="0"/>
          </a:p>
          <a:p>
            <a:r>
              <a:rPr lang="en-US" baseline="0" dirty="0" smtClean="0"/>
              <a:t>A select query is one type of query. This is a simple select query, which retrieves data from one or more tables or queries. It creates a subset of the data to answer specific questions. The objects from the query are referred to as the query’s data source.</a:t>
            </a:r>
          </a:p>
          <a:p>
            <a:endParaRPr lang="en-US" baseline="0" dirty="0" smtClean="0"/>
          </a:p>
          <a:p>
            <a:r>
              <a:rPr lang="en-US" baseline="0" dirty="0" smtClean="0"/>
              <a:t>Access runs the query or performs the actions in your query to answer the question. The records that match the criteria display in datasheet form. In a select query, you specify which fields you want to appear in your answer. No other fields will appear.</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15</a:t>
            </a:fld>
            <a:endParaRPr lang="en-US" dirty="0"/>
          </a:p>
        </p:txBody>
      </p:sp>
    </p:spTree>
    <p:extLst>
      <p:ext uri="{BB962C8B-B14F-4D97-AF65-F5344CB8AC3E}">
        <p14:creationId xmlns:p14="http://schemas.microsoft.com/office/powerpoint/2010/main" val="419512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a:t>
            </a:r>
            <a:r>
              <a:rPr lang="en-US" baseline="0" dirty="0" smtClean="0"/>
              <a:t> of a query, the answer to your question, only display the fields you asked for with the criteria specified in the question.</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16</a:t>
            </a:fld>
            <a:endParaRPr lang="en-US" dirty="0"/>
          </a:p>
        </p:txBody>
      </p:sp>
    </p:spTree>
    <p:extLst>
      <p:ext uri="{BB962C8B-B14F-4D97-AF65-F5344CB8AC3E}">
        <p14:creationId xmlns:p14="http://schemas.microsoft.com/office/powerpoint/2010/main" val="225891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form</a:t>
            </a:r>
            <a:r>
              <a:rPr lang="en-US" dirty="0" smtClean="0"/>
              <a:t> is an object that can be used for</a:t>
            </a:r>
            <a:r>
              <a:rPr lang="en-US" baseline="0" dirty="0" smtClean="0"/>
              <a:t> data entry, to edit data, or display the data in form view. The fields are in the same order that they were created in the table.</a:t>
            </a:r>
          </a:p>
          <a:p>
            <a:endParaRPr lang="en-US" baseline="0" dirty="0" smtClean="0"/>
          </a:p>
          <a:p>
            <a:r>
              <a:rPr lang="en-US" baseline="0" dirty="0" smtClean="0"/>
              <a:t>In form view, you view the specific records in the table a form at a time. Layout view is useful to view the design of the form.</a:t>
            </a:r>
          </a:p>
        </p:txBody>
      </p:sp>
      <p:sp>
        <p:nvSpPr>
          <p:cNvPr id="4" name="Slide Number Placeholder 3"/>
          <p:cNvSpPr>
            <a:spLocks noGrp="1"/>
          </p:cNvSpPr>
          <p:nvPr>
            <p:ph type="sldNum" sz="quarter" idx="10"/>
          </p:nvPr>
        </p:nvSpPr>
        <p:spPr/>
        <p:txBody>
          <a:bodyPr/>
          <a:lstStyle/>
          <a:p>
            <a:fld id="{9D81A879-E2C3-4EB6-8A2F-2A184CBD14C6}" type="slidenum">
              <a:rPr lang="en-US" smtClean="0"/>
              <a:t>17</a:t>
            </a:fld>
            <a:endParaRPr lang="en-US" dirty="0"/>
          </a:p>
        </p:txBody>
      </p:sp>
    </p:spTree>
    <p:extLst>
      <p:ext uri="{BB962C8B-B14F-4D97-AF65-F5344CB8AC3E}">
        <p14:creationId xmlns:p14="http://schemas.microsoft.com/office/powerpoint/2010/main" val="386961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report</a:t>
            </a:r>
            <a:r>
              <a:rPr lang="en-US" dirty="0" smtClean="0"/>
              <a:t> is an object that displays all the information from a table in an easy-to-read format which is suitable for printing. Reports</a:t>
            </a:r>
            <a:r>
              <a:rPr lang="en-US" baseline="0" dirty="0" smtClean="0"/>
              <a:t> can be created to summarize information. </a:t>
            </a:r>
          </a:p>
          <a:p>
            <a:endParaRPr lang="en-US" baseline="0" dirty="0" smtClean="0"/>
          </a:p>
          <a:p>
            <a:r>
              <a:rPr lang="en-US" baseline="0" dirty="0" smtClean="0"/>
              <a:t>The report layout view is very similar to the layout view of a form. Layout view is where changes to the report or form format can be made.</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18</a:t>
            </a:fld>
            <a:endParaRPr lang="en-US" dirty="0"/>
          </a:p>
        </p:txBody>
      </p:sp>
    </p:spTree>
    <p:extLst>
      <p:ext uri="{BB962C8B-B14F-4D97-AF65-F5344CB8AC3E}">
        <p14:creationId xmlns:p14="http://schemas.microsoft.com/office/powerpoint/2010/main" val="400354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closing a table, changes made to records are saved automatically. Changes to structure or adjusted column widths require saving the object again. If the navigation pane is open, all</a:t>
            </a:r>
            <a:r>
              <a:rPr lang="en-US" baseline="0" dirty="0" smtClean="0"/>
              <a:t> the objects created will be listed. </a:t>
            </a:r>
          </a:p>
          <a:p>
            <a:endParaRPr lang="en-US" baseline="0" dirty="0" smtClean="0"/>
          </a:p>
          <a:p>
            <a:r>
              <a:rPr lang="en-US" baseline="0" dirty="0" smtClean="0"/>
              <a:t>When finished using the database, close the database objects, and exit Access.</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19</a:t>
            </a:fld>
            <a:endParaRPr lang="en-US" dirty="0"/>
          </a:p>
        </p:txBody>
      </p:sp>
    </p:spTree>
    <p:extLst>
      <p:ext uri="{BB962C8B-B14F-4D97-AF65-F5344CB8AC3E}">
        <p14:creationId xmlns:p14="http://schemas.microsoft.com/office/powerpoint/2010/main" val="920244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database </a:t>
            </a:r>
            <a:r>
              <a:rPr lang="en-US" b="1" dirty="0" smtClean="0"/>
              <a:t>template</a:t>
            </a:r>
            <a:r>
              <a:rPr lang="en-US" dirty="0" smtClean="0"/>
              <a:t> has prebuilt tables, queries, forms, and reports that can be modified to suite your needs. The advantage of using a template is that you do not have to create the objects, you just need to</a:t>
            </a:r>
            <a:r>
              <a:rPr lang="en-US" baseline="0" dirty="0" smtClean="0"/>
              <a:t> modify them.</a:t>
            </a:r>
          </a:p>
          <a:p>
            <a:endParaRPr lang="en-US" baseline="0" dirty="0" smtClean="0"/>
          </a:p>
          <a:p>
            <a:r>
              <a:rPr lang="en-US" baseline="0" dirty="0" smtClean="0"/>
              <a:t>There are two types of templates, one stored on your computer and the other one designed to be shared with others over the Internet.</a:t>
            </a:r>
          </a:p>
          <a:p>
            <a:endParaRPr lang="en-US" baseline="0" dirty="0" smtClean="0"/>
          </a:p>
          <a:p>
            <a:r>
              <a:rPr lang="en-US" baseline="0" dirty="0" smtClean="0"/>
              <a:t>To store a database on your desktop, select the Desktop task management template. To publish the template on the Internet to be shared with others, choose the Task management template with the globe image.</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20</a:t>
            </a:fld>
            <a:endParaRPr lang="en-US" dirty="0"/>
          </a:p>
        </p:txBody>
      </p:sp>
    </p:spTree>
    <p:extLst>
      <p:ext uri="{BB962C8B-B14F-4D97-AF65-F5344CB8AC3E}">
        <p14:creationId xmlns:p14="http://schemas.microsoft.com/office/powerpoint/2010/main" val="123240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2</a:t>
            </a:fld>
            <a:endParaRPr lang="en-US" dirty="0"/>
          </a:p>
        </p:txBody>
      </p:sp>
    </p:spTree>
    <p:extLst>
      <p:ext uri="{BB962C8B-B14F-4D97-AF65-F5344CB8AC3E}">
        <p14:creationId xmlns:p14="http://schemas.microsoft.com/office/powerpoint/2010/main" val="1679382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single-record</a:t>
            </a:r>
            <a:r>
              <a:rPr lang="en-US" b="1" baseline="0" dirty="0" smtClean="0"/>
              <a:t> form </a:t>
            </a:r>
            <a:r>
              <a:rPr lang="en-US" baseline="0" dirty="0" smtClean="0"/>
              <a:t>enables you to display or enter one record at a time into the table. Many times it is easier to key information into a form rather than a table.</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21</a:t>
            </a:fld>
            <a:endParaRPr lang="en-US" dirty="0"/>
          </a:p>
        </p:txBody>
      </p:sp>
    </p:spTree>
    <p:extLst>
      <p:ext uri="{BB962C8B-B14F-4D97-AF65-F5344CB8AC3E}">
        <p14:creationId xmlns:p14="http://schemas.microsoft.com/office/powerpoint/2010/main" val="159615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Navigation Pane </a:t>
            </a:r>
            <a:r>
              <a:rPr lang="en-US" dirty="0" smtClean="0"/>
              <a:t>groups and displays</a:t>
            </a:r>
            <a:r>
              <a:rPr lang="en-US" baseline="0" dirty="0" smtClean="0"/>
              <a:t> your objects in a predefined arrangement. The Tables and Related Views category groups objects by the table they are related to. This grouping is helpful because you can easily see which queries, forms, or reports were created for a particular table. If a query, form, or report was created by using more than one table, each table group will display that object.</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22</a:t>
            </a:fld>
            <a:endParaRPr lang="en-US" dirty="0"/>
          </a:p>
        </p:txBody>
      </p:sp>
    </p:spTree>
    <p:extLst>
      <p:ext uri="{BB962C8B-B14F-4D97-AF65-F5344CB8AC3E}">
        <p14:creationId xmlns:p14="http://schemas.microsoft.com/office/powerpoint/2010/main" val="2754739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Redundant information in database</a:t>
            </a:r>
            <a:r>
              <a:rPr lang="en-US" baseline="0" dirty="0" smtClean="0"/>
              <a:t> tables is not good database design. Because the data is duplicated, it is too easy to miss changes and key inaccurate information. When there is redundant information, it is a sign that a new table should be created. To create a new table, click Table in the Tables group on the Create tab.</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23</a:t>
            </a:fld>
            <a:endParaRPr lang="en-US" dirty="0"/>
          </a:p>
        </p:txBody>
      </p:sp>
    </p:spTree>
    <p:extLst>
      <p:ext uri="{BB962C8B-B14F-4D97-AF65-F5344CB8AC3E}">
        <p14:creationId xmlns:p14="http://schemas.microsoft.com/office/powerpoint/2010/main" val="989504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looking reports can be created,</a:t>
            </a:r>
            <a:r>
              <a:rPr lang="en-US" baseline="0" dirty="0" smtClean="0"/>
              <a:t> formatted, and printed. It is a good policy to use Print Preview to determine whether the table or report will print all the information accurately or if adjustments should be made.</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24</a:t>
            </a:fld>
            <a:endParaRPr lang="en-US" dirty="0"/>
          </a:p>
        </p:txBody>
      </p:sp>
    </p:spTree>
    <p:extLst>
      <p:ext uri="{BB962C8B-B14F-4D97-AF65-F5344CB8AC3E}">
        <p14:creationId xmlns:p14="http://schemas.microsoft.com/office/powerpoint/2010/main" val="746126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database is a collection of data which is facts about</a:t>
            </a:r>
            <a:r>
              <a:rPr lang="en-US" baseline="0" dirty="0" smtClean="0"/>
              <a:t> people, events, things, or ideas. </a:t>
            </a:r>
          </a:p>
          <a:p>
            <a:endParaRPr lang="en-US" dirty="0" smtClean="0"/>
          </a:p>
          <a:p>
            <a:r>
              <a:rPr lang="en-US" dirty="0" smtClean="0"/>
              <a:t>Databases can be created from scratch by using the blank desktop database, a template that contains prebuilt tables, queries, forms,</a:t>
            </a:r>
            <a:r>
              <a:rPr lang="en-US" baseline="0" dirty="0" smtClean="0"/>
              <a:t> and reports,</a:t>
            </a:r>
            <a:r>
              <a:rPr lang="en-US" dirty="0" smtClean="0"/>
              <a:t> or a custom web app template.</a:t>
            </a:r>
          </a:p>
          <a:p>
            <a:endParaRPr lang="en-US" dirty="0" smtClean="0"/>
          </a:p>
          <a:p>
            <a:r>
              <a:rPr lang="en-US" dirty="0" smtClean="0"/>
              <a:t>Before entering records in a table, which is the foundation of a database, you must define data types and name the fields. Common data types are Short Text, Currency, Number, and Date/Time.  </a:t>
            </a:r>
          </a:p>
          <a:p>
            <a:endParaRPr lang="en-US" dirty="0" smtClean="0"/>
          </a:p>
          <a:p>
            <a:r>
              <a:rPr lang="en-US" dirty="0" smtClean="0"/>
              <a:t>Forms can be used to enter data into a table or view the data in a table. Queries are used to retrieve specific information from tables, and reports display information from tables in a professional-looking format.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405988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Access is a </a:t>
            </a:r>
            <a:r>
              <a:rPr lang="en-US" sz="1000" b="1" dirty="0" smtClean="0"/>
              <a:t>relational database management system</a:t>
            </a:r>
            <a:r>
              <a:rPr lang="en-US" sz="1000" dirty="0" smtClean="0"/>
              <a:t>, referred to as a </a:t>
            </a:r>
            <a:r>
              <a:rPr lang="en-US" sz="1000" b="1" dirty="0" smtClean="0"/>
              <a:t>DBMS</a:t>
            </a:r>
            <a:r>
              <a:rPr lang="en-US" sz="1000" dirty="0" smtClean="0"/>
              <a:t> which is</a:t>
            </a:r>
            <a:r>
              <a:rPr lang="en-US" sz="1000" baseline="0" dirty="0" smtClean="0"/>
              <a:t> software that controls how related pieces of data are stored, organized, retrieved, and secured. There are two basic types of databases systems, </a:t>
            </a:r>
            <a:r>
              <a:rPr lang="en-US" sz="1000" b="0" baseline="0" dirty="0" smtClean="0"/>
              <a:t>a </a:t>
            </a:r>
            <a:r>
              <a:rPr lang="en-US" sz="1000" b="1" baseline="0" dirty="0" smtClean="0"/>
              <a:t>flat or simple database </a:t>
            </a:r>
            <a:r>
              <a:rPr lang="en-US" sz="1000" baseline="0" dirty="0" smtClean="0"/>
              <a:t>and a </a:t>
            </a:r>
            <a:r>
              <a:rPr lang="en-US" sz="1000" b="1" baseline="0" dirty="0" smtClean="0"/>
              <a:t>relational database</a:t>
            </a:r>
            <a:r>
              <a:rPr lang="en-US" sz="1000" baseline="0" dirty="0" smtClean="0"/>
              <a:t>. In a flat database, there are no related pieces of data. In a relational database, there are multiple pieces of data that are related in some way to each other.</a:t>
            </a:r>
          </a:p>
          <a:p>
            <a:endParaRPr lang="en-US" sz="1000" baseline="0" dirty="0" smtClean="0"/>
          </a:p>
          <a:p>
            <a:r>
              <a:rPr lang="en-US" sz="1000" baseline="0" dirty="0" smtClean="0"/>
              <a:t>An example of a flat database would be your address book. You would not need to duplicate any addresses.</a:t>
            </a:r>
          </a:p>
          <a:p>
            <a:endParaRPr lang="en-US" sz="1000" baseline="0" dirty="0" smtClean="0"/>
          </a:p>
          <a:p>
            <a:r>
              <a:rPr lang="en-US" sz="1000" baseline="0" dirty="0" smtClean="0"/>
              <a:t>An example of a relational database could be a store’s inventory because there should also be a list of suppliers. There should be separate tables for the inventory and the suppliers, with a field that would relate them in some way, like a supplier identification field.</a:t>
            </a:r>
            <a:endParaRPr lang="en-US" sz="1000" dirty="0"/>
          </a:p>
        </p:txBody>
      </p:sp>
      <p:sp>
        <p:nvSpPr>
          <p:cNvPr id="4" name="Slide Number Placeholder 3"/>
          <p:cNvSpPr>
            <a:spLocks noGrp="1"/>
          </p:cNvSpPr>
          <p:nvPr>
            <p:ph type="sldNum" sz="quarter" idx="10"/>
          </p:nvPr>
        </p:nvSpPr>
        <p:spPr/>
        <p:txBody>
          <a:bodyPr/>
          <a:lstStyle/>
          <a:p>
            <a:fld id="{9D81A879-E2C3-4EB6-8A2F-2A184CBD14C6}" type="slidenum">
              <a:rPr lang="en-US" smtClean="0"/>
              <a:t>4</a:t>
            </a:fld>
            <a:endParaRPr lang="en-US" dirty="0"/>
          </a:p>
        </p:txBody>
      </p:sp>
    </p:spTree>
    <p:extLst>
      <p:ext uri="{BB962C8B-B14F-4D97-AF65-F5344CB8AC3E}">
        <p14:creationId xmlns:p14="http://schemas.microsoft.com/office/powerpoint/2010/main" val="35045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When creating a database, the first step is to decide what information you want to be included, what questions should the database answer.</a:t>
            </a:r>
            <a:r>
              <a:rPr lang="en-US" sz="1000" baseline="0" dirty="0" smtClean="0"/>
              <a:t> The purpose of the database is to have the information in the database so the answers to any questions would be easy to do.</a:t>
            </a:r>
          </a:p>
          <a:p>
            <a:endParaRPr lang="en-US" sz="1000" baseline="0" dirty="0" smtClean="0"/>
          </a:p>
          <a:p>
            <a:r>
              <a:rPr lang="en-US" sz="1000" b="1" baseline="0" dirty="0" smtClean="0"/>
              <a:t>Tables</a:t>
            </a:r>
            <a:r>
              <a:rPr lang="en-US" sz="1000" baseline="0" dirty="0" smtClean="0"/>
              <a:t> are the foundation of an Access database. All information is stored in tables. Tables are similar to an Excel spreadsheet because they are created in columns and rows.</a:t>
            </a:r>
          </a:p>
          <a:p>
            <a:endParaRPr lang="en-US" sz="1000" baseline="0" dirty="0" smtClean="0"/>
          </a:p>
          <a:p>
            <a:r>
              <a:rPr lang="en-US" sz="1000" baseline="0" dirty="0" smtClean="0"/>
              <a:t>A </a:t>
            </a:r>
            <a:r>
              <a:rPr lang="en-US" sz="1000" b="1" baseline="0" dirty="0" smtClean="0"/>
              <a:t>record</a:t>
            </a:r>
            <a:r>
              <a:rPr lang="en-US" sz="1000" baseline="0" dirty="0" smtClean="0"/>
              <a:t> is where all the information about one particular person, place, event, thing, or idea is stored. Such as everything about you as a student.</a:t>
            </a:r>
          </a:p>
          <a:p>
            <a:endParaRPr lang="en-US" sz="1000" baseline="0" dirty="0" smtClean="0"/>
          </a:p>
          <a:p>
            <a:r>
              <a:rPr lang="en-US" sz="1000" baseline="0" dirty="0" smtClean="0"/>
              <a:t>A </a:t>
            </a:r>
            <a:r>
              <a:rPr lang="en-US" sz="1000" b="1" baseline="0" dirty="0" smtClean="0"/>
              <a:t>field</a:t>
            </a:r>
            <a:r>
              <a:rPr lang="en-US" sz="1000" baseline="0" dirty="0" smtClean="0"/>
              <a:t> is a list of all the items included in the table. For example, your name could be used as three fields, your last name, first name, and middle initial.</a:t>
            </a:r>
          </a:p>
        </p:txBody>
      </p:sp>
      <p:sp>
        <p:nvSpPr>
          <p:cNvPr id="4" name="Slide Number Placeholder 3"/>
          <p:cNvSpPr>
            <a:spLocks noGrp="1"/>
          </p:cNvSpPr>
          <p:nvPr>
            <p:ph type="sldNum" sz="quarter" idx="10"/>
          </p:nvPr>
        </p:nvSpPr>
        <p:spPr/>
        <p:txBody>
          <a:bodyPr/>
          <a:lstStyle/>
          <a:p>
            <a:fld id="{9D81A879-E2C3-4EB6-8A2F-2A184CBD14C6}" type="slidenum">
              <a:rPr lang="en-US" smtClean="0"/>
              <a:t>5</a:t>
            </a:fld>
            <a:endParaRPr lang="en-US" dirty="0"/>
          </a:p>
        </p:txBody>
      </p:sp>
    </p:spTree>
    <p:extLst>
      <p:ext uri="{BB962C8B-B14F-4D97-AF65-F5344CB8AC3E}">
        <p14:creationId xmlns:p14="http://schemas.microsoft.com/office/powerpoint/2010/main" val="381549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first principle of a good database design </a:t>
            </a:r>
            <a:r>
              <a:rPr lang="en-US" dirty="0" smtClean="0"/>
              <a:t>is to organize the data in such a way that there is no duplication of information. For instance, a</a:t>
            </a:r>
            <a:r>
              <a:rPr lang="en-US" baseline="0" dirty="0" smtClean="0"/>
              <a:t> supplier changed its location. Instead of creating a new record for that supplier, modify the existing record with the change.</a:t>
            </a:r>
          </a:p>
          <a:p>
            <a:endParaRPr lang="en-US" baseline="0" dirty="0" smtClean="0"/>
          </a:p>
          <a:p>
            <a:r>
              <a:rPr lang="en-US" b="1" baseline="0" dirty="0" smtClean="0"/>
              <a:t>The second principle of a good database design </a:t>
            </a:r>
            <a:r>
              <a:rPr lang="en-US" baseline="0" dirty="0" smtClean="0"/>
              <a:t>is to use techniques to ensure that the data is entered in such a way that it is consistent. A good example would be with the way the state is referred to. Some people abbreviate the state when they refer to it, others do not, so to be consistent, you would decide which way you would enter the state.  </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6</a:t>
            </a:fld>
            <a:endParaRPr lang="en-US" dirty="0"/>
          </a:p>
        </p:txBody>
      </p:sp>
    </p:spTree>
    <p:extLst>
      <p:ext uri="{BB962C8B-B14F-4D97-AF65-F5344CB8AC3E}">
        <p14:creationId xmlns:p14="http://schemas.microsoft.com/office/powerpoint/2010/main" val="223951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Normalization is very important because your goal in creating a database is to have it perform as you expect it to. When normalization rules are not followed,</a:t>
            </a:r>
            <a:r>
              <a:rPr lang="en-US" baseline="0" dirty="0" smtClean="0"/>
              <a:t> the database is useless.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Tables in a relational database </a:t>
            </a:r>
            <a:r>
              <a:rPr lang="en-US" baseline="0" dirty="0" smtClean="0"/>
              <a:t>are </a:t>
            </a:r>
            <a:r>
              <a:rPr lang="en-US" dirty="0" smtClean="0"/>
              <a:t>joined to one another on a common field</a:t>
            </a:r>
            <a:r>
              <a:rPr lang="en-US" sz="1200" kern="1200" dirty="0" smtClean="0">
                <a:solidFill>
                  <a:schemeClr val="tx1"/>
                </a:solidFill>
                <a:effectLst/>
                <a:latin typeface="+mn-lt"/>
                <a:ea typeface="+mn-ea"/>
                <a:cs typeface="+mn-cs"/>
              </a:rPr>
              <a:t>—</a:t>
            </a:r>
            <a:r>
              <a:rPr lang="en-US" dirty="0" smtClean="0"/>
              <a:t>a field that is in both tables.</a:t>
            </a:r>
            <a:endParaRPr lang="en-US" baseline="0" dirty="0" smtClean="0"/>
          </a:p>
          <a:p>
            <a:endParaRPr lang="en-US" dirty="0" smtClean="0"/>
          </a:p>
          <a:p>
            <a:r>
              <a:rPr lang="en-US" dirty="0" smtClean="0"/>
              <a:t>From this screen, you can open</a:t>
            </a:r>
            <a:r>
              <a:rPr lang="en-US" baseline="0" dirty="0" smtClean="0"/>
              <a:t> an existing database, create a new custom web app database, create a blank database, or create a new database based on a template.</a:t>
            </a:r>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7</a:t>
            </a:fld>
            <a:endParaRPr lang="en-US" dirty="0"/>
          </a:p>
        </p:txBody>
      </p:sp>
    </p:spTree>
    <p:extLst>
      <p:ext uri="{BB962C8B-B14F-4D97-AF65-F5344CB8AC3E}">
        <p14:creationId xmlns:p14="http://schemas.microsoft.com/office/powerpoint/2010/main" val="368734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blank desktop database is stored on your computer or other storage device. It is a shell with no data.</a:t>
            </a:r>
            <a:r>
              <a:rPr lang="en-US" baseline="0" dirty="0" smtClean="0"/>
              <a:t> You create the data and tools as they are needed.</a:t>
            </a:r>
          </a:p>
          <a:p>
            <a:endParaRPr lang="en-US" baseline="0" dirty="0" smtClean="0"/>
          </a:p>
          <a:p>
            <a:r>
              <a:rPr lang="en-US" baseline="0" dirty="0" smtClean="0"/>
              <a:t>To create a blank database, clock Browse to choose the location of the database, then name the database in the File Name box. Click Create to create the database shell.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8</a:t>
            </a:fld>
            <a:endParaRPr lang="en-US" dirty="0"/>
          </a:p>
        </p:txBody>
      </p:sp>
    </p:spTree>
    <p:extLst>
      <p:ext uri="{BB962C8B-B14F-4D97-AF65-F5344CB8AC3E}">
        <p14:creationId xmlns:p14="http://schemas.microsoft.com/office/powerpoint/2010/main" val="394292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first view you have after creating a blank database. This view is called Datasheet view. The table is called Table 1 because it is a table that has not been named. Datasheet view looks similar to an Excel spreadsheet because it is set up in columns and rows.</a:t>
            </a:r>
          </a:p>
          <a:p>
            <a:endParaRPr lang="en-US" i="0" baseline="0" dirty="0" smtClean="0"/>
          </a:p>
          <a:p>
            <a:r>
              <a:rPr lang="en-US" i="0" baseline="0" dirty="0" smtClean="0"/>
              <a:t>Captions can be created for field names to reduce the amount of space in the column heading. An example of a caption would be LName for Last Name. </a:t>
            </a:r>
          </a:p>
          <a:p>
            <a:endParaRPr lang="en-US" i="0" baseline="0" dirty="0" smtClean="0"/>
          </a:p>
          <a:p>
            <a:r>
              <a:rPr lang="en-US" i="0" baseline="0" dirty="0" smtClean="0"/>
              <a:t>A description can be added to a field name if necessary for additional information on the purpose of a field. However, it is not necessary.</a:t>
            </a:r>
          </a:p>
          <a:p>
            <a:endParaRPr lang="en-US" i="1" dirty="0"/>
          </a:p>
        </p:txBody>
      </p:sp>
      <p:sp>
        <p:nvSpPr>
          <p:cNvPr id="4" name="Slide Number Placeholder 3"/>
          <p:cNvSpPr>
            <a:spLocks noGrp="1"/>
          </p:cNvSpPr>
          <p:nvPr>
            <p:ph type="sldNum" sz="quarter" idx="10"/>
          </p:nvPr>
        </p:nvSpPr>
        <p:spPr/>
        <p:txBody>
          <a:bodyPr/>
          <a:lstStyle/>
          <a:p>
            <a:fld id="{9D81A879-E2C3-4EB6-8A2F-2A184CBD14C6}" type="slidenum">
              <a:rPr lang="en-US" smtClean="0"/>
              <a:t>9</a:t>
            </a:fld>
            <a:endParaRPr lang="en-US" dirty="0"/>
          </a:p>
        </p:txBody>
      </p:sp>
    </p:spTree>
    <p:extLst>
      <p:ext uri="{BB962C8B-B14F-4D97-AF65-F5344CB8AC3E}">
        <p14:creationId xmlns:p14="http://schemas.microsoft.com/office/powerpoint/2010/main" val="87056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data type is the kind of data that can be stored in a field. A field can have only one data type. Examples of data types are Short text, Date &amp; Time, Auto Number, Currency, and Number. </a:t>
            </a:r>
          </a:p>
          <a:p>
            <a:endParaRPr lang="en-US" baseline="0" dirty="0" smtClean="0"/>
          </a:p>
          <a:p>
            <a:r>
              <a:rPr lang="en-US" baseline="0" dirty="0" smtClean="0"/>
              <a:t>Field names should be specifically related to the data included in the table. Examples of field names are Last Name, First Name, and Middle Initial. Many designers do not use spaces in field names so Last Name would become LName.</a:t>
            </a:r>
            <a:endParaRPr lang="en-US" dirty="0" smtClean="0"/>
          </a:p>
          <a:p>
            <a:endParaRPr lang="en-US" dirty="0" smtClean="0"/>
          </a:p>
          <a:p>
            <a:r>
              <a:rPr lang="en-US" dirty="0" smtClean="0"/>
              <a:t>Fields such as Postal Code should be assigned Short text because the field will never be used in a calculation.</a:t>
            </a:r>
          </a:p>
          <a:p>
            <a:endParaRPr lang="en-US" dirty="0" smtClean="0"/>
          </a:p>
          <a:p>
            <a:r>
              <a:rPr lang="en-US" dirty="0" smtClean="0"/>
              <a:t>Fields that involve numbers should be labeled number fields. If they are currency, they should be labeled currency.</a:t>
            </a:r>
          </a:p>
          <a:p>
            <a:endParaRPr lang="en-US" dirty="0"/>
          </a:p>
        </p:txBody>
      </p:sp>
      <p:sp>
        <p:nvSpPr>
          <p:cNvPr id="4" name="Slide Number Placeholder 3"/>
          <p:cNvSpPr>
            <a:spLocks noGrp="1"/>
          </p:cNvSpPr>
          <p:nvPr>
            <p:ph type="sldNum" sz="quarter" idx="10"/>
          </p:nvPr>
        </p:nvSpPr>
        <p:spPr/>
        <p:txBody>
          <a:bodyPr/>
          <a:lstStyle/>
          <a:p>
            <a:fld id="{9D81A879-E2C3-4EB6-8A2F-2A184CBD14C6}" type="slidenum">
              <a:rPr lang="en-US" smtClean="0"/>
              <a:t>10</a:t>
            </a:fld>
            <a:endParaRPr lang="en-US" dirty="0"/>
          </a:p>
        </p:txBody>
      </p:sp>
    </p:spTree>
    <p:extLst>
      <p:ext uri="{BB962C8B-B14F-4D97-AF65-F5344CB8AC3E}">
        <p14:creationId xmlns:p14="http://schemas.microsoft.com/office/powerpoint/2010/main" val="302071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Freeform 6"/>
          <p:cNvSpPr/>
          <p:nvPr userDrawn="1"/>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97076"/>
          </a:xfrm>
        </p:spPr>
        <p:txBody>
          <a:bodyPr>
            <a:normAutofit/>
          </a:bodyPr>
          <a:lstStyle/>
          <a:p>
            <a:pPr marL="457200"/>
            <a:r>
              <a:rPr lang="en-US" sz="4000" b="1" dirty="0">
                <a:latin typeface="Arial Rounded MT Bold" panose="020F0704030504030204" pitchFamily="34" charset="0"/>
              </a:rPr>
              <a:t>Create a Table and Define Fields in a Blank Desktop Database</a:t>
            </a:r>
            <a:endParaRPr lang="en-US" sz="4000" dirty="0">
              <a:latin typeface="Arial Rounded MT Bold" panose="020F0704030504030204" pitchFamily="34" charset="0"/>
            </a:endParaRPr>
          </a:p>
        </p:txBody>
      </p:sp>
      <p:sp>
        <p:nvSpPr>
          <p:cNvPr id="5" name="Text Placeholder 4"/>
          <p:cNvSpPr>
            <a:spLocks noGrp="1"/>
          </p:cNvSpPr>
          <p:nvPr>
            <p:ph type="body" sz="half" idx="2"/>
          </p:nvPr>
        </p:nvSpPr>
        <p:spPr>
          <a:xfrm>
            <a:off x="839788" y="2057400"/>
            <a:ext cx="3445609" cy="3811588"/>
          </a:xfrm>
        </p:spPr>
        <p:txBody>
          <a:bodyPr>
            <a:noAutofit/>
          </a:bodyPr>
          <a:lstStyle/>
          <a:p>
            <a:r>
              <a:rPr lang="en-US" sz="2400" dirty="0" smtClean="0"/>
              <a:t>Examples of Data types</a:t>
            </a:r>
          </a:p>
          <a:p>
            <a:pPr marL="285750" indent="-285750">
              <a:buFont typeface="Arial" panose="020B0604020202020204" pitchFamily="34" charset="0"/>
              <a:buChar char="•"/>
            </a:pPr>
            <a:r>
              <a:rPr lang="en-US" sz="2400" dirty="0" smtClean="0"/>
              <a:t>Short </a:t>
            </a:r>
            <a:r>
              <a:rPr lang="en-US" sz="2400" dirty="0"/>
              <a:t>text </a:t>
            </a:r>
            <a:r>
              <a:rPr lang="en-US" sz="2400" dirty="0" smtClean="0"/>
              <a:t>– up to 255 characters</a:t>
            </a:r>
          </a:p>
          <a:p>
            <a:pPr marL="285750" indent="-285750">
              <a:buFont typeface="Arial" panose="020B0604020202020204" pitchFamily="34" charset="0"/>
              <a:buChar char="•"/>
            </a:pPr>
            <a:r>
              <a:rPr lang="en-US" sz="2400" dirty="0" smtClean="0"/>
              <a:t>Date &amp; Time – date or time</a:t>
            </a:r>
          </a:p>
          <a:p>
            <a:pPr marL="285750" indent="-285750">
              <a:buFont typeface="Arial" panose="020B0604020202020204" pitchFamily="34" charset="0"/>
              <a:buChar char="•"/>
            </a:pPr>
            <a:r>
              <a:rPr lang="en-US" sz="2400" dirty="0" smtClean="0"/>
              <a:t>Auto Number – unique sequential numbers</a:t>
            </a:r>
          </a:p>
          <a:p>
            <a:pPr marL="285750" indent="-285750">
              <a:buFont typeface="Arial" panose="020B0604020202020204" pitchFamily="34" charset="0"/>
              <a:buChar char="•"/>
            </a:pPr>
            <a:r>
              <a:rPr lang="en-US" sz="2400" dirty="0" smtClean="0"/>
              <a:t>Currency </a:t>
            </a:r>
            <a:r>
              <a:rPr lang="en-US" sz="2400" dirty="0"/>
              <a:t>– </a:t>
            </a:r>
            <a:r>
              <a:rPr lang="en-US" sz="2400" dirty="0" smtClean="0"/>
              <a:t>amounts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25" y="1776476"/>
            <a:ext cx="5845175" cy="4127965"/>
          </a:xfrm>
          <a:prstGeom prst="rect">
            <a:avLst/>
          </a:prstGeom>
        </p:spPr>
      </p:pic>
    </p:spTree>
    <p:extLst>
      <p:ext uri="{BB962C8B-B14F-4D97-AF65-F5344CB8AC3E}">
        <p14:creationId xmlns:p14="http://schemas.microsoft.com/office/powerpoint/2010/main" val="429311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42"/>
            <a:ext cx="12192000" cy="1325563"/>
          </a:xfrm>
        </p:spPr>
        <p:txBody>
          <a:bodyPr>
            <a:noAutofit/>
          </a:bodyPr>
          <a:lstStyle/>
          <a:p>
            <a:pPr marL="457200"/>
            <a:r>
              <a:rPr lang="en-US" sz="4000" b="1" dirty="0">
                <a:latin typeface="Arial Rounded MT Bold" panose="020F0704030504030204" pitchFamily="34" charset="0"/>
              </a:rPr>
              <a:t>Create a Table and Define Fields in a Blank Desktop Database</a:t>
            </a:r>
            <a:endParaRPr lang="en-US" sz="4000"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629992"/>
            <a:ext cx="4819650" cy="2214922"/>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935686" y="2629992"/>
            <a:ext cx="4184650" cy="2214922"/>
          </a:xfrm>
        </p:spPr>
      </p:pic>
    </p:spTree>
    <p:extLst>
      <p:ext uri="{BB962C8B-B14F-4D97-AF65-F5344CB8AC3E}">
        <p14:creationId xmlns:p14="http://schemas.microsoft.com/office/powerpoint/2010/main" val="37936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709"/>
            <a:ext cx="12192000" cy="1325563"/>
          </a:xfrm>
        </p:spPr>
        <p:txBody>
          <a:bodyPr>
            <a:noAutofit/>
          </a:bodyPr>
          <a:lstStyle/>
          <a:p>
            <a:pPr marL="457200"/>
            <a:r>
              <a:rPr lang="en-US" sz="4400" b="1" dirty="0"/>
              <a:t>Change the Structure of Tables and Add a Second Table</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92121" y="2355886"/>
            <a:ext cx="4183062" cy="2508203"/>
          </a:xfrm>
        </p:spPr>
      </p:pic>
      <p:sp>
        <p:nvSpPr>
          <p:cNvPr id="4" name="Content Placeholder 3"/>
          <p:cNvSpPr>
            <a:spLocks noGrp="1"/>
          </p:cNvSpPr>
          <p:nvPr>
            <p:ph sz="half" idx="2"/>
          </p:nvPr>
        </p:nvSpPr>
        <p:spPr>
          <a:xfrm>
            <a:off x="5321982" y="2160589"/>
            <a:ext cx="4184034" cy="3880773"/>
          </a:xfrm>
        </p:spPr>
        <p:txBody>
          <a:bodyPr/>
          <a:lstStyle/>
          <a:p>
            <a:pPr marL="0" indent="0">
              <a:buNone/>
            </a:pPr>
            <a:r>
              <a:rPr lang="en-US" sz="2400" dirty="0" smtClean="0"/>
              <a:t>Primary key – unique identifier </a:t>
            </a:r>
            <a:r>
              <a:rPr lang="en-US" sz="2400" dirty="0"/>
              <a:t>– </a:t>
            </a:r>
            <a:r>
              <a:rPr lang="en-US" sz="2400" dirty="0" smtClean="0"/>
              <a:t>Cannot be duplicated in table</a:t>
            </a:r>
            <a:endParaRPr lang="en-US" sz="2400" dirty="0"/>
          </a:p>
        </p:txBody>
      </p:sp>
    </p:spTree>
    <p:extLst>
      <p:ext uri="{BB962C8B-B14F-4D97-AF65-F5344CB8AC3E}">
        <p14:creationId xmlns:p14="http://schemas.microsoft.com/office/powerpoint/2010/main" val="342596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338"/>
            <a:ext cx="12192000" cy="1325563"/>
          </a:xfrm>
        </p:spPr>
        <p:txBody>
          <a:bodyPr>
            <a:normAutofit/>
          </a:bodyPr>
          <a:lstStyle/>
          <a:p>
            <a:pPr marL="457200"/>
            <a:r>
              <a:rPr lang="en-US" sz="4000" b="1" dirty="0"/>
              <a:t>Change the Structure of Tables and Add a Second Table</a:t>
            </a:r>
            <a:endParaRPr lang="en-US" sz="4000"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38349" y="3016236"/>
            <a:ext cx="4181302" cy="1970116"/>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672349" y="2906092"/>
            <a:ext cx="4181302" cy="2190404"/>
          </a:xfrm>
        </p:spPr>
      </p:pic>
    </p:spTree>
    <p:extLst>
      <p:ext uri="{BB962C8B-B14F-4D97-AF65-F5344CB8AC3E}">
        <p14:creationId xmlns:p14="http://schemas.microsoft.com/office/powerpoint/2010/main" val="55199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016889"/>
          </a:xfrm>
        </p:spPr>
        <p:txBody>
          <a:bodyPr>
            <a:noAutofit/>
          </a:bodyPr>
          <a:lstStyle/>
          <a:p>
            <a:pPr marL="457200"/>
            <a:r>
              <a:rPr lang="en-US" sz="4000" b="1" dirty="0"/>
              <a:t>Change the Structure of Tables and Add a Second Table</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63776"/>
            <a:ext cx="6242304" cy="3736848"/>
          </a:xfrm>
        </p:spPr>
      </p:pic>
    </p:spTree>
    <p:extLst>
      <p:ext uri="{BB962C8B-B14F-4D97-AF65-F5344CB8AC3E}">
        <p14:creationId xmlns:p14="http://schemas.microsoft.com/office/powerpoint/2010/main" val="400152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457200"/>
            <a:r>
              <a:rPr lang="en-US" sz="4400" b="1" dirty="0"/>
              <a:t>Create a </a:t>
            </a:r>
            <a:r>
              <a:rPr lang="en-US" sz="4400" b="1" dirty="0" smtClean="0"/>
              <a:t>Query, Form, and Report</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16" y="1930400"/>
            <a:ext cx="6242304" cy="2718816"/>
          </a:xfrm>
        </p:spPr>
      </p:pic>
    </p:spTree>
    <p:extLst>
      <p:ext uri="{BB962C8B-B14F-4D97-AF65-F5344CB8AC3E}">
        <p14:creationId xmlns:p14="http://schemas.microsoft.com/office/powerpoint/2010/main" val="423930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406400"/>
            <a:r>
              <a:rPr lang="en-US" sz="4400" b="1" dirty="0"/>
              <a:t>Create a Query, Form, and Report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Tree>
    <p:extLst>
      <p:ext uri="{BB962C8B-B14F-4D97-AF65-F5344CB8AC3E}">
        <p14:creationId xmlns:p14="http://schemas.microsoft.com/office/powerpoint/2010/main" val="107746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457200"/>
            <a:r>
              <a:rPr lang="en-US" sz="4400" b="1" dirty="0"/>
              <a:t>Create a Query, Form, and Report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Tree>
    <p:extLst>
      <p:ext uri="{BB962C8B-B14F-4D97-AF65-F5344CB8AC3E}">
        <p14:creationId xmlns:p14="http://schemas.microsoft.com/office/powerpoint/2010/main" val="115587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616"/>
            <a:ext cx="12192000" cy="1320800"/>
          </a:xfrm>
        </p:spPr>
        <p:txBody>
          <a:bodyPr>
            <a:noAutofit/>
          </a:bodyPr>
          <a:lstStyle/>
          <a:p>
            <a:pPr marL="406400"/>
            <a:r>
              <a:rPr lang="en-US" sz="4400" b="1" dirty="0"/>
              <a:t>Create a Query, Form, and Report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93" y="1690688"/>
            <a:ext cx="6242304" cy="221763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6" y="2938908"/>
            <a:ext cx="5810503" cy="2686440"/>
          </a:xfrm>
          <a:prstGeom prst="rect">
            <a:avLst/>
          </a:prstGeom>
        </p:spPr>
      </p:pic>
      <p:sp>
        <p:nvSpPr>
          <p:cNvPr id="10" name="TextBox 9"/>
          <p:cNvSpPr txBox="1"/>
          <p:nvPr/>
        </p:nvSpPr>
        <p:spPr>
          <a:xfrm rot="10800000" flipH="1" flipV="1">
            <a:off x="7159675" y="1904622"/>
            <a:ext cx="2088571" cy="830997"/>
          </a:xfrm>
          <a:prstGeom prst="rect">
            <a:avLst/>
          </a:prstGeom>
          <a:noFill/>
        </p:spPr>
        <p:txBody>
          <a:bodyPr wrap="square" rtlCol="0">
            <a:spAutoFit/>
          </a:bodyPr>
          <a:lstStyle/>
          <a:p>
            <a:r>
              <a:rPr lang="en-US" sz="2400" dirty="0" smtClean="0"/>
              <a:t>Layout View of the Table</a:t>
            </a:r>
            <a:endParaRPr lang="en-US" sz="2400" dirty="0"/>
          </a:p>
        </p:txBody>
      </p:sp>
      <p:sp>
        <p:nvSpPr>
          <p:cNvPr id="13" name="TextBox 12"/>
          <p:cNvSpPr txBox="1"/>
          <p:nvPr/>
        </p:nvSpPr>
        <p:spPr>
          <a:xfrm>
            <a:off x="1937982" y="4899545"/>
            <a:ext cx="2374711" cy="830997"/>
          </a:xfrm>
          <a:prstGeom prst="rect">
            <a:avLst/>
          </a:prstGeom>
          <a:noFill/>
        </p:spPr>
        <p:txBody>
          <a:bodyPr wrap="square" rtlCol="0">
            <a:spAutoFit/>
          </a:bodyPr>
          <a:lstStyle/>
          <a:p>
            <a:r>
              <a:rPr lang="en-US" sz="2400" dirty="0" smtClean="0"/>
              <a:t>Print Preview of the Report</a:t>
            </a:r>
            <a:endParaRPr lang="en-US" sz="2400" dirty="0"/>
          </a:p>
        </p:txBody>
      </p:sp>
    </p:spTree>
    <p:extLst>
      <p:ext uri="{BB962C8B-B14F-4D97-AF65-F5344CB8AC3E}">
        <p14:creationId xmlns:p14="http://schemas.microsoft.com/office/powerpoint/2010/main" val="13699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457200"/>
            <a:r>
              <a:rPr lang="en-US" sz="4400" b="1" dirty="0" smtClean="0"/>
              <a:t>Close</a:t>
            </a:r>
            <a:r>
              <a:rPr lang="en-US" sz="4800" b="1" dirty="0" smtClean="0"/>
              <a:t> a Database and Close Access</a:t>
            </a:r>
            <a:endParaRPr lang="en-US" sz="48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516" y="2439571"/>
            <a:ext cx="6242304" cy="1517904"/>
          </a:xfrm>
        </p:spPr>
      </p:pic>
    </p:spTree>
    <p:extLst>
      <p:ext uri="{BB962C8B-B14F-4D97-AF65-F5344CB8AC3E}">
        <p14:creationId xmlns:p14="http://schemas.microsoft.com/office/powerpoint/2010/main" val="120478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 Chapter 1</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Getting Started with Microsoft Access 2016</a:t>
            </a:r>
            <a:endParaRPr lang="en-US" dirty="0"/>
          </a:p>
        </p:txBody>
      </p:sp>
    </p:spTree>
    <p:extLst>
      <p:ext uri="{BB962C8B-B14F-4D97-AF65-F5344CB8AC3E}">
        <p14:creationId xmlns:p14="http://schemas.microsoft.com/office/powerpoint/2010/main" val="378830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marL="406400"/>
            <a:r>
              <a:rPr lang="en-US" sz="4400" b="1" dirty="0"/>
              <a:t>Use a Template to Create a </a:t>
            </a:r>
            <a:r>
              <a:rPr lang="en-US" sz="4400" b="1" dirty="0" smtClean="0"/>
              <a:t>Database</a:t>
            </a:r>
            <a:endParaRPr lang="en-US" sz="4400" b="1"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334" y="2368413"/>
            <a:ext cx="4181302" cy="2510444"/>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5" y="2368413"/>
            <a:ext cx="4184650" cy="2513241"/>
          </a:xfrm>
        </p:spPr>
      </p:pic>
    </p:spTree>
    <p:extLst>
      <p:ext uri="{BB962C8B-B14F-4D97-AF65-F5344CB8AC3E}">
        <p14:creationId xmlns:p14="http://schemas.microsoft.com/office/powerpoint/2010/main" val="321911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406400"/>
            <a:r>
              <a:rPr lang="en-US" sz="4400" b="1" dirty="0" smtClean="0"/>
              <a:t>Use a Template to Create a Database</a:t>
            </a:r>
            <a:endParaRPr lang="en-US" sz="4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9649" y="1797417"/>
            <a:ext cx="6242304" cy="2188464"/>
          </a:xfrm>
        </p:spPr>
      </p:pic>
    </p:spTree>
    <p:extLst>
      <p:ext uri="{BB962C8B-B14F-4D97-AF65-F5344CB8AC3E}">
        <p14:creationId xmlns:p14="http://schemas.microsoft.com/office/powerpoint/2010/main" val="277961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508000"/>
            <a:r>
              <a:rPr lang="en-US" sz="4400" b="1" dirty="0" smtClean="0"/>
              <a:t>Organize Objects in the Navigation Pane</a:t>
            </a:r>
            <a:endParaRPr lang="en-US" sz="4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1930400"/>
            <a:ext cx="6242304" cy="2151888"/>
          </a:xfrm>
        </p:spPr>
      </p:pic>
    </p:spTree>
    <p:extLst>
      <p:ext uri="{BB962C8B-B14F-4D97-AF65-F5344CB8AC3E}">
        <p14:creationId xmlns:p14="http://schemas.microsoft.com/office/powerpoint/2010/main" val="298968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Autofit/>
          </a:bodyPr>
          <a:lstStyle/>
          <a:p>
            <a:pPr marL="457200"/>
            <a:r>
              <a:rPr lang="en-US" sz="4200" b="1" dirty="0" smtClean="0"/>
              <a:t>Create a New Table in a Database Created with a Template</a:t>
            </a:r>
            <a:endParaRPr lang="en-US" sz="42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2413113"/>
            <a:ext cx="6242304" cy="1572768"/>
          </a:xfrm>
        </p:spPr>
      </p:pic>
    </p:spTree>
    <p:extLst>
      <p:ext uri="{BB962C8B-B14F-4D97-AF65-F5344CB8AC3E}">
        <p14:creationId xmlns:p14="http://schemas.microsoft.com/office/powerpoint/2010/main" val="376020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457200"/>
            <a:r>
              <a:rPr lang="en-US" sz="4400" b="1" dirty="0" smtClean="0"/>
              <a:t>Print a Report and a Table</a:t>
            </a:r>
            <a:endParaRPr lang="en-US" sz="4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1721818"/>
            <a:ext cx="6242304" cy="3749040"/>
          </a:xfrm>
        </p:spPr>
      </p:pic>
    </p:spTree>
    <p:extLst>
      <p:ext uri="{BB962C8B-B14F-4D97-AF65-F5344CB8AC3E}">
        <p14:creationId xmlns:p14="http://schemas.microsoft.com/office/powerpoint/2010/main" val="1245036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016889"/>
          </a:xfrm>
        </p:spPr>
        <p:txBody>
          <a:bodyPr/>
          <a:lstStyle/>
          <a:p>
            <a:pPr marL="508000"/>
            <a:r>
              <a:rPr lang="en-US" b="1" dirty="0" smtClean="0"/>
              <a:t>Summary</a:t>
            </a:r>
            <a:endParaRPr lang="en-US" b="1" dirty="0"/>
          </a:p>
        </p:txBody>
      </p:sp>
      <p:sp>
        <p:nvSpPr>
          <p:cNvPr id="3" name="Content Placeholder 2"/>
          <p:cNvSpPr>
            <a:spLocks noGrp="1"/>
          </p:cNvSpPr>
          <p:nvPr>
            <p:ph idx="1"/>
          </p:nvPr>
        </p:nvSpPr>
        <p:spPr/>
        <p:txBody>
          <a:bodyPr numCol="1">
            <a:normAutofit/>
          </a:bodyPr>
          <a:lstStyle/>
          <a:p>
            <a:pPr>
              <a:spcAft>
                <a:spcPts val="1200"/>
              </a:spcAft>
            </a:pPr>
            <a:r>
              <a:rPr lang="en-US" sz="2800" b="1" dirty="0" smtClean="0"/>
              <a:t>A database is a collection of data</a:t>
            </a:r>
          </a:p>
          <a:p>
            <a:pPr>
              <a:spcAft>
                <a:spcPts val="1200"/>
              </a:spcAft>
            </a:pPr>
            <a:r>
              <a:rPr lang="en-US" sz="2800" b="1" dirty="0" smtClean="0"/>
              <a:t>Databases can be created from scratch, by using a template, or a custom web app template</a:t>
            </a:r>
          </a:p>
          <a:p>
            <a:pPr>
              <a:spcAft>
                <a:spcPts val="1200"/>
              </a:spcAft>
            </a:pPr>
            <a:r>
              <a:rPr lang="en-US" sz="2800" b="1" dirty="0" smtClean="0"/>
              <a:t>Define </a:t>
            </a:r>
            <a:r>
              <a:rPr lang="en-US" sz="2800" b="1" dirty="0"/>
              <a:t>data types and name the </a:t>
            </a:r>
            <a:r>
              <a:rPr lang="en-US" sz="2800" b="1" dirty="0" smtClean="0"/>
              <a:t>fields before entering records</a:t>
            </a:r>
            <a:endParaRPr lang="en-US" sz="2800" b="1" dirty="0"/>
          </a:p>
          <a:p>
            <a:pPr>
              <a:spcAft>
                <a:spcPts val="1200"/>
              </a:spcAft>
            </a:pPr>
            <a:r>
              <a:rPr lang="en-US" sz="2800" b="1" dirty="0" smtClean="0"/>
              <a:t>Tables, Forms, Queries, and Reports are objects used in Access</a:t>
            </a:r>
            <a:endParaRPr lang="en-US" sz="4800" b="1" dirty="0"/>
          </a:p>
        </p:txBody>
      </p:sp>
    </p:spTree>
    <p:extLst>
      <p:ext uri="{BB962C8B-B14F-4D97-AF65-F5344CB8AC3E}">
        <p14:creationId xmlns:p14="http://schemas.microsoft.com/office/powerpoint/2010/main" val="54937938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540042"/>
            <a:ext cx="10515600" cy="4459705"/>
          </a:xfrm>
          <a:solidFill>
            <a:schemeClr val="bg1">
              <a:alpha val="29000"/>
            </a:schemeClr>
          </a:solidFill>
          <a:scene3d>
            <a:camera prst="orthographicFront"/>
            <a:lightRig rig="threePt" dir="t"/>
          </a:scene3d>
          <a:sp3d>
            <a:bevelT/>
          </a:sp3d>
        </p:spPr>
        <p:txBody>
          <a:bodyPr numCol="2">
            <a:normAutofit/>
          </a:bodyPr>
          <a:lstStyle/>
          <a:p>
            <a:r>
              <a:rPr lang="en-US" sz="2900" dirty="0" smtClean="0"/>
              <a:t>Identify Good Database Design</a:t>
            </a:r>
          </a:p>
          <a:p>
            <a:r>
              <a:rPr lang="en-US" sz="2900" dirty="0" smtClean="0"/>
              <a:t>Create a Table and Define Fields in a Blank Desktop Database</a:t>
            </a:r>
          </a:p>
          <a:p>
            <a:r>
              <a:rPr lang="en-US" sz="2900" dirty="0" smtClean="0"/>
              <a:t>Change the Structure of Tables and Add a Second Table</a:t>
            </a:r>
          </a:p>
          <a:p>
            <a:r>
              <a:rPr lang="en-US" sz="2900" dirty="0" smtClean="0"/>
              <a:t>Create a Query, Form, and  Report </a:t>
            </a:r>
          </a:p>
          <a:p>
            <a:r>
              <a:rPr lang="en-US" sz="2900" dirty="0" smtClean="0"/>
              <a:t>Close a Database and Close Access</a:t>
            </a:r>
          </a:p>
          <a:p>
            <a:r>
              <a:rPr lang="en-US" sz="2900" dirty="0" smtClean="0"/>
              <a:t>Use a Template to Create a Database</a:t>
            </a:r>
          </a:p>
          <a:p>
            <a:r>
              <a:rPr lang="en-US" sz="2900" dirty="0" smtClean="0"/>
              <a:t>Organize Objects in the Navigation Pane</a:t>
            </a:r>
          </a:p>
          <a:p>
            <a:r>
              <a:rPr lang="en-US" sz="2900" dirty="0" smtClean="0"/>
              <a:t>Create a New Table in a Database Created with a Template</a:t>
            </a:r>
          </a:p>
          <a:p>
            <a:r>
              <a:rPr lang="en-US" sz="2900" dirty="0"/>
              <a:t>P</a:t>
            </a:r>
            <a:r>
              <a:rPr lang="en-US" sz="2900" dirty="0" smtClean="0"/>
              <a:t>rint a Report and a Table</a:t>
            </a:r>
          </a:p>
          <a:p>
            <a:endParaRPr lang="en-US" sz="2900" dirty="0" smtClean="0"/>
          </a:p>
          <a:p>
            <a:endParaRPr lang="en-US" sz="2900"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2379208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457200"/>
            <a:r>
              <a:rPr lang="en-US" sz="4400" b="1" dirty="0" smtClean="0"/>
              <a:t>Identify Good Database Design</a:t>
            </a:r>
            <a:endParaRPr lang="en-US" sz="4400" b="1" dirty="0"/>
          </a:p>
        </p:txBody>
      </p:sp>
      <p:sp>
        <p:nvSpPr>
          <p:cNvPr id="3" name="Content Placeholder 2"/>
          <p:cNvSpPr>
            <a:spLocks noGrp="1"/>
          </p:cNvSpPr>
          <p:nvPr>
            <p:ph idx="1"/>
          </p:nvPr>
        </p:nvSpPr>
        <p:spPr/>
        <p:txBody>
          <a:bodyPr numCol="1">
            <a:noAutofit/>
          </a:bodyPr>
          <a:lstStyle/>
          <a:p>
            <a:pPr marL="0" indent="0">
              <a:buNone/>
            </a:pPr>
            <a:r>
              <a:rPr lang="en-US" sz="2400" dirty="0" smtClean="0"/>
              <a:t>Access 2016 is a relational database management system</a:t>
            </a:r>
          </a:p>
          <a:p>
            <a:r>
              <a:rPr lang="en-US" sz="2400" dirty="0" smtClean="0"/>
              <a:t>Database – an organized collection of data</a:t>
            </a:r>
          </a:p>
          <a:p>
            <a:r>
              <a:rPr lang="en-US" sz="2400" dirty="0" smtClean="0"/>
              <a:t>Information – data organized in a useful manner</a:t>
            </a:r>
          </a:p>
          <a:p>
            <a:r>
              <a:rPr lang="en-US" sz="2400" dirty="0" smtClean="0"/>
              <a:t>Flat database – simple database, not related to other data</a:t>
            </a:r>
          </a:p>
          <a:p>
            <a:r>
              <a:rPr lang="en-US" sz="2400" dirty="0" smtClean="0"/>
              <a:t>Relational database – database, multiple collections are related</a:t>
            </a:r>
            <a:endParaRPr lang="en-US" sz="2400" dirty="0"/>
          </a:p>
        </p:txBody>
      </p:sp>
    </p:spTree>
    <p:extLst>
      <p:ext uri="{BB962C8B-B14F-4D97-AF65-F5344CB8AC3E}">
        <p14:creationId xmlns:p14="http://schemas.microsoft.com/office/powerpoint/2010/main" val="311020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457200"/>
            <a:r>
              <a:rPr lang="en-US" sz="4400" b="1" dirty="0"/>
              <a:t>Identify Good Database Design</a:t>
            </a:r>
          </a:p>
        </p:txBody>
      </p:sp>
      <p:sp>
        <p:nvSpPr>
          <p:cNvPr id="3" name="Content Placeholder 2"/>
          <p:cNvSpPr>
            <a:spLocks noGrp="1"/>
          </p:cNvSpPr>
          <p:nvPr>
            <p:ph idx="1"/>
          </p:nvPr>
        </p:nvSpPr>
        <p:spPr/>
        <p:txBody>
          <a:bodyPr numCol="1">
            <a:normAutofit/>
          </a:bodyPr>
          <a:lstStyle/>
          <a:p>
            <a:r>
              <a:rPr lang="en-US" sz="2400" dirty="0" smtClean="0"/>
              <a:t>Tables – the foundation of an Access database</a:t>
            </a:r>
          </a:p>
          <a:p>
            <a:r>
              <a:rPr lang="en-US" sz="2400" dirty="0" smtClean="0"/>
              <a:t>Record – all the data relating to one person, place, event, thing, or idea is stored</a:t>
            </a:r>
          </a:p>
          <a:p>
            <a:r>
              <a:rPr lang="en-US" sz="2400" dirty="0" smtClean="0"/>
              <a:t>Field – a single piece of information for every record</a:t>
            </a:r>
          </a:p>
          <a:p>
            <a:endParaRPr lang="en-US" sz="2400" dirty="0"/>
          </a:p>
        </p:txBody>
      </p:sp>
    </p:spTree>
    <p:extLst>
      <p:ext uri="{BB962C8B-B14F-4D97-AF65-F5344CB8AC3E}">
        <p14:creationId xmlns:p14="http://schemas.microsoft.com/office/powerpoint/2010/main" val="141378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457200">
              <a:tabLst>
                <a:tab pos="279400" algn="l"/>
              </a:tabLst>
            </a:pPr>
            <a:r>
              <a:rPr lang="en-US" sz="4400" b="1" dirty="0"/>
              <a:t>Identify Good Database Design</a:t>
            </a:r>
          </a:p>
        </p:txBody>
      </p:sp>
      <p:sp>
        <p:nvSpPr>
          <p:cNvPr id="3" name="Content Placeholder 2"/>
          <p:cNvSpPr>
            <a:spLocks noGrp="1"/>
          </p:cNvSpPr>
          <p:nvPr>
            <p:ph idx="1"/>
          </p:nvPr>
        </p:nvSpPr>
        <p:spPr/>
        <p:txBody>
          <a:bodyPr numCol="1">
            <a:normAutofit/>
          </a:bodyPr>
          <a:lstStyle/>
          <a:p>
            <a:r>
              <a:rPr lang="en-US" sz="2800" b="1" dirty="0"/>
              <a:t>F</a:t>
            </a:r>
            <a:r>
              <a:rPr lang="en-US" sz="2800" b="1" dirty="0" smtClean="0"/>
              <a:t>irst principle of a good database design</a:t>
            </a:r>
          </a:p>
          <a:p>
            <a:pPr marL="457200" lvl="1" indent="0">
              <a:buNone/>
            </a:pPr>
            <a:r>
              <a:rPr lang="en-US" sz="2400" dirty="0" smtClean="0"/>
              <a:t> - organize data so there is no duplication of information</a:t>
            </a:r>
          </a:p>
          <a:p>
            <a:r>
              <a:rPr lang="en-US" sz="2800" b="1" dirty="0" smtClean="0"/>
              <a:t>Second principle of a good database design</a:t>
            </a:r>
          </a:p>
          <a:p>
            <a:pPr marL="457200" lvl="1" indent="0">
              <a:buNone/>
            </a:pPr>
            <a:r>
              <a:rPr lang="en-US" sz="2400" dirty="0" smtClean="0"/>
              <a:t> </a:t>
            </a:r>
            <a:r>
              <a:rPr lang="en-US" sz="2400" dirty="0"/>
              <a:t>-</a:t>
            </a:r>
            <a:r>
              <a:rPr lang="en-US" sz="2400" dirty="0" smtClean="0"/>
              <a:t> use techniques to ensure that data is consistent</a:t>
            </a:r>
            <a:endParaRPr lang="en-US" sz="2400" dirty="0"/>
          </a:p>
        </p:txBody>
      </p:sp>
    </p:spTree>
    <p:extLst>
      <p:ext uri="{BB962C8B-B14F-4D97-AF65-F5344CB8AC3E}">
        <p14:creationId xmlns:p14="http://schemas.microsoft.com/office/powerpoint/2010/main" val="306103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885"/>
            <a:ext cx="12192000" cy="1100206"/>
          </a:xfrm>
        </p:spPr>
        <p:txBody>
          <a:bodyPr>
            <a:noAutofit/>
          </a:bodyPr>
          <a:lstStyle/>
          <a:p>
            <a:pPr marL="406400"/>
            <a:r>
              <a:rPr lang="en-US" sz="4000" b="1" dirty="0">
                <a:latin typeface="Arial Rounded MT Bold" panose="020F0704030504030204" pitchFamily="34" charset="0"/>
              </a:rPr>
              <a:t>Create a Table and Define Fields in a Blank Desktop Database</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08451" y="2445722"/>
            <a:ext cx="4181302" cy="2398222"/>
          </a:xfrm>
        </p:spPr>
      </p:pic>
      <p:sp>
        <p:nvSpPr>
          <p:cNvPr id="5" name="Content Placeholder 4"/>
          <p:cNvSpPr>
            <a:spLocks noGrp="1"/>
          </p:cNvSpPr>
          <p:nvPr>
            <p:ph sz="half" idx="2"/>
          </p:nvPr>
        </p:nvSpPr>
        <p:spPr>
          <a:xfrm>
            <a:off x="5089969" y="2160589"/>
            <a:ext cx="5582579" cy="3880773"/>
          </a:xfrm>
        </p:spPr>
        <p:txBody>
          <a:bodyPr>
            <a:normAutofit/>
          </a:bodyPr>
          <a:lstStyle/>
          <a:p>
            <a:pPr marL="0" indent="0">
              <a:buNone/>
            </a:pPr>
            <a:r>
              <a:rPr lang="en-US" sz="2400" dirty="0" smtClean="0"/>
              <a:t>From the Microsoft Access 2016 start screen, you can</a:t>
            </a:r>
          </a:p>
          <a:p>
            <a:r>
              <a:rPr lang="en-US" sz="2400" dirty="0" smtClean="0"/>
              <a:t> open an existing database</a:t>
            </a:r>
          </a:p>
          <a:p>
            <a:r>
              <a:rPr lang="en-US" sz="2400" dirty="0" smtClean="0"/>
              <a:t> create a custom web app</a:t>
            </a:r>
          </a:p>
          <a:p>
            <a:r>
              <a:rPr lang="en-US" sz="2400" dirty="0" smtClean="0"/>
              <a:t> create a blank database</a:t>
            </a:r>
          </a:p>
          <a:p>
            <a:r>
              <a:rPr lang="en-US" sz="2400" dirty="0" smtClean="0"/>
              <a:t> create a new database based on a    </a:t>
            </a:r>
          </a:p>
          <a:p>
            <a:pPr marL="0" indent="0">
              <a:buNone/>
            </a:pPr>
            <a:r>
              <a:rPr lang="en-US" sz="2400" dirty="0"/>
              <a:t> </a:t>
            </a:r>
            <a:r>
              <a:rPr lang="en-US" sz="2400" dirty="0" smtClean="0"/>
              <a:t>    template</a:t>
            </a:r>
            <a:endParaRPr lang="en-US" sz="2400" dirty="0"/>
          </a:p>
        </p:txBody>
      </p:sp>
    </p:spTree>
    <p:extLst>
      <p:ext uri="{BB962C8B-B14F-4D97-AF65-F5344CB8AC3E}">
        <p14:creationId xmlns:p14="http://schemas.microsoft.com/office/powerpoint/2010/main" val="181621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267"/>
            <a:ext cx="12192000" cy="1320800"/>
          </a:xfrm>
        </p:spPr>
        <p:txBody>
          <a:bodyPr>
            <a:noAutofit/>
          </a:bodyPr>
          <a:lstStyle/>
          <a:p>
            <a:pPr marL="457200"/>
            <a:r>
              <a:rPr lang="en-US" sz="4000" b="1" dirty="0">
                <a:latin typeface="Arial Rounded MT Bold" panose="020F0704030504030204" pitchFamily="34" charset="0"/>
              </a:rPr>
              <a:t>Create a Table and Define Fields in a Blank Desktop Database</a:t>
            </a:r>
            <a:endParaRPr lang="en-US" sz="4000"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0" y="2277541"/>
            <a:ext cx="5181600" cy="2881312"/>
          </a:xfrm>
        </p:spPr>
      </p:pic>
      <p:sp>
        <p:nvSpPr>
          <p:cNvPr id="4" name="Content Placeholder 3"/>
          <p:cNvSpPr>
            <a:spLocks noGrp="1"/>
          </p:cNvSpPr>
          <p:nvPr>
            <p:ph sz="half" idx="2"/>
          </p:nvPr>
        </p:nvSpPr>
        <p:spPr>
          <a:xfrm>
            <a:off x="893671" y="2037829"/>
            <a:ext cx="5181600" cy="4351338"/>
          </a:xfrm>
        </p:spPr>
        <p:txBody>
          <a:bodyPr>
            <a:normAutofit/>
          </a:bodyPr>
          <a:lstStyle/>
          <a:p>
            <a:r>
              <a:rPr lang="en-US" sz="2800" dirty="0" smtClean="0"/>
              <a:t>To create a blank database</a:t>
            </a:r>
          </a:p>
          <a:p>
            <a:pPr lvl="1"/>
            <a:r>
              <a:rPr lang="en-US" sz="2400" dirty="0" smtClean="0"/>
              <a:t>Click Browse to choose the location for the database</a:t>
            </a:r>
          </a:p>
          <a:p>
            <a:pPr lvl="1"/>
            <a:r>
              <a:rPr lang="en-US" sz="2400" dirty="0" smtClean="0"/>
              <a:t>Name the file in the File Name box</a:t>
            </a:r>
          </a:p>
          <a:p>
            <a:pPr lvl="1"/>
            <a:r>
              <a:rPr lang="en-US" sz="2400" dirty="0" smtClean="0"/>
              <a:t>Click Create</a:t>
            </a:r>
          </a:p>
          <a:p>
            <a:endParaRPr lang="en-US" sz="2800" dirty="0"/>
          </a:p>
        </p:txBody>
      </p:sp>
    </p:spTree>
    <p:extLst>
      <p:ext uri="{BB962C8B-B14F-4D97-AF65-F5344CB8AC3E}">
        <p14:creationId xmlns:p14="http://schemas.microsoft.com/office/powerpoint/2010/main" val="69479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251859"/>
            <a:ext cx="12192001" cy="1325563"/>
          </a:xfrm>
        </p:spPr>
        <p:txBody>
          <a:bodyPr>
            <a:noAutofit/>
          </a:bodyPr>
          <a:lstStyle/>
          <a:p>
            <a:pPr marL="508000">
              <a:tabLst>
                <a:tab pos="457200" algn="l"/>
              </a:tabLst>
            </a:pPr>
            <a:r>
              <a:rPr lang="en-US" sz="4000" b="1" dirty="0">
                <a:latin typeface="Arial Rounded MT Bold" panose="020F0704030504030204" pitchFamily="34" charset="0"/>
              </a:rPr>
              <a:t>Create a Table and Define Fields in a Blank Desktop Database</a:t>
            </a:r>
            <a:endParaRPr lang="en-US" sz="4000"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25625"/>
            <a:ext cx="5181600" cy="3648174"/>
          </a:xfrm>
        </p:spPr>
      </p:pic>
      <p:sp>
        <p:nvSpPr>
          <p:cNvPr id="10" name="Content Placeholder 9"/>
          <p:cNvSpPr>
            <a:spLocks noGrp="1"/>
          </p:cNvSpPr>
          <p:nvPr>
            <p:ph sz="half" idx="2"/>
          </p:nvPr>
        </p:nvSpPr>
        <p:spPr>
          <a:xfrm>
            <a:off x="6180666" y="1876807"/>
            <a:ext cx="4184034" cy="3880773"/>
          </a:xfrm>
        </p:spPr>
        <p:txBody>
          <a:bodyPr>
            <a:normAutofit/>
          </a:bodyPr>
          <a:lstStyle/>
          <a:p>
            <a:pPr marL="0" indent="0">
              <a:buNone/>
            </a:pPr>
            <a:r>
              <a:rPr lang="en-US" sz="2800" dirty="0" smtClean="0"/>
              <a:t>Table in datasheet view </a:t>
            </a:r>
          </a:p>
          <a:p>
            <a:pPr lvl="1"/>
            <a:r>
              <a:rPr lang="en-US" sz="2400" dirty="0" smtClean="0"/>
              <a:t>Navigation pane displays objects that can be opened</a:t>
            </a:r>
          </a:p>
          <a:p>
            <a:pPr lvl="1"/>
            <a:r>
              <a:rPr lang="en-US" sz="2400" dirty="0" smtClean="0"/>
              <a:t>Object tab identifies open objects</a:t>
            </a:r>
          </a:p>
          <a:p>
            <a:pPr lvl="1"/>
            <a:r>
              <a:rPr lang="en-US" sz="2400" dirty="0" smtClean="0"/>
              <a:t>Object window displays active or open object(s)</a:t>
            </a:r>
          </a:p>
        </p:txBody>
      </p:sp>
    </p:spTree>
    <p:extLst>
      <p:ext uri="{BB962C8B-B14F-4D97-AF65-F5344CB8AC3E}">
        <p14:creationId xmlns:p14="http://schemas.microsoft.com/office/powerpoint/2010/main" val="1077866236"/>
      </p:ext>
    </p:extLst>
  </p:cSld>
  <p:clrMapOvr>
    <a:masterClrMapping/>
  </p:clrMapOvr>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2662</Words>
  <Application>Microsoft Macintosh PowerPoint</Application>
  <PresentationFormat>Custom</PresentationFormat>
  <Paragraphs>177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GO!  with Microsoft Office 2016</vt:lpstr>
      <vt:lpstr>Access – Chapter 1</vt:lpstr>
      <vt:lpstr>Objectives</vt:lpstr>
      <vt:lpstr>Identify Good Database Design</vt:lpstr>
      <vt:lpstr>Identify Good Database Design</vt:lpstr>
      <vt:lpstr>Identify Good Database Design</vt:lpstr>
      <vt:lpstr>Create a Table and Define Fields in a Blank Desktop Database</vt:lpstr>
      <vt:lpstr>Create a Table and Define Fields in a Blank Desktop Database</vt:lpstr>
      <vt:lpstr>Create a Table and Define Fields in a Blank Desktop Database</vt:lpstr>
      <vt:lpstr>Create a Table and Define Fields in a Blank Desktop Database</vt:lpstr>
      <vt:lpstr>Create a Table and Define Fields in a Blank Desktop Database</vt:lpstr>
      <vt:lpstr>Change the Structure of Tables and Add a Second Table</vt:lpstr>
      <vt:lpstr>Change the Structure of Tables and Add a Second Table</vt:lpstr>
      <vt:lpstr>Change the Structure of Tables and Add a Second Table</vt:lpstr>
      <vt:lpstr>Create a Query, Form, and Report</vt:lpstr>
      <vt:lpstr>Create a Query, Form, and Report</vt:lpstr>
      <vt:lpstr>Create a Query, Form, and Report</vt:lpstr>
      <vt:lpstr>Create a Query, Form, and Report</vt:lpstr>
      <vt:lpstr>Close a Database and Close Access</vt:lpstr>
      <vt:lpstr>Use a Template to Create a Database</vt:lpstr>
      <vt:lpstr>Use a Template to Create a Database</vt:lpstr>
      <vt:lpstr>Organize Objects in the Navigation Pane</vt:lpstr>
      <vt:lpstr>Create a New Table in a Database Created with a Template</vt:lpstr>
      <vt:lpstr>Print a Report and a Table</vt:lpstr>
      <vt:lpstr>Summary</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73</cp:revision>
  <dcterms:created xsi:type="dcterms:W3CDTF">2015-10-02T22:52:27Z</dcterms:created>
  <dcterms:modified xsi:type="dcterms:W3CDTF">2016-02-25T13:55:21Z</dcterms:modified>
</cp:coreProperties>
</file>